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88"/>
  </p:notesMasterIdLst>
  <p:sldIdLst>
    <p:sldId id="294" r:id="rId5"/>
    <p:sldId id="295" r:id="rId6"/>
    <p:sldId id="1360" r:id="rId7"/>
    <p:sldId id="1242" r:id="rId8"/>
    <p:sldId id="1236" r:id="rId9"/>
    <p:sldId id="1243" r:id="rId10"/>
    <p:sldId id="1251" r:id="rId11"/>
    <p:sldId id="297" r:id="rId12"/>
    <p:sldId id="298" r:id="rId13"/>
    <p:sldId id="1361" r:id="rId14"/>
    <p:sldId id="1246" r:id="rId15"/>
    <p:sldId id="1349" r:id="rId16"/>
    <p:sldId id="1362" r:id="rId17"/>
    <p:sldId id="1350" r:id="rId18"/>
    <p:sldId id="1257" r:id="rId19"/>
    <p:sldId id="1258" r:id="rId20"/>
    <p:sldId id="1259" r:id="rId21"/>
    <p:sldId id="1154" r:id="rId22"/>
    <p:sldId id="1329" r:id="rId23"/>
    <p:sldId id="1331" r:id="rId24"/>
    <p:sldId id="1234" r:id="rId25"/>
    <p:sldId id="1144" r:id="rId26"/>
    <p:sldId id="1332" r:id="rId27"/>
    <p:sldId id="1220" r:id="rId28"/>
    <p:sldId id="1358" r:id="rId29"/>
    <p:sldId id="1276" r:id="rId30"/>
    <p:sldId id="1279" r:id="rId31"/>
    <p:sldId id="1228" r:id="rId32"/>
    <p:sldId id="1275" r:id="rId33"/>
    <p:sldId id="1256" r:id="rId34"/>
    <p:sldId id="1287" r:id="rId35"/>
    <p:sldId id="1232" r:id="rId36"/>
    <p:sldId id="1339" r:id="rId37"/>
    <p:sldId id="1302" r:id="rId38"/>
    <p:sldId id="1340" r:id="rId39"/>
    <p:sldId id="1353" r:id="rId40"/>
    <p:sldId id="1308" r:id="rId41"/>
    <p:sldId id="1342" r:id="rId42"/>
    <p:sldId id="1280" r:id="rId43"/>
    <p:sldId id="1319" r:id="rId44"/>
    <p:sldId id="1344" r:id="rId45"/>
    <p:sldId id="1346" r:id="rId46"/>
    <p:sldId id="1347" r:id="rId47"/>
    <p:sldId id="376" r:id="rId48"/>
    <p:sldId id="330" r:id="rId49"/>
    <p:sldId id="374" r:id="rId50"/>
    <p:sldId id="328" r:id="rId51"/>
    <p:sldId id="329" r:id="rId52"/>
    <p:sldId id="1241" r:id="rId53"/>
    <p:sldId id="1250" r:id="rId54"/>
    <p:sldId id="279" r:id="rId55"/>
    <p:sldId id="274" r:id="rId56"/>
    <p:sldId id="258" r:id="rId57"/>
    <p:sldId id="272" r:id="rId58"/>
    <p:sldId id="259" r:id="rId59"/>
    <p:sldId id="280" r:id="rId60"/>
    <p:sldId id="260" r:id="rId61"/>
    <p:sldId id="261" r:id="rId62"/>
    <p:sldId id="262" r:id="rId63"/>
    <p:sldId id="263" r:id="rId64"/>
    <p:sldId id="264" r:id="rId65"/>
    <p:sldId id="267" r:id="rId66"/>
    <p:sldId id="265" r:id="rId67"/>
    <p:sldId id="271" r:id="rId68"/>
    <p:sldId id="276" r:id="rId69"/>
    <p:sldId id="277" r:id="rId70"/>
    <p:sldId id="278" r:id="rId71"/>
    <p:sldId id="275" r:id="rId72"/>
    <p:sldId id="1248" r:id="rId73"/>
    <p:sldId id="256" r:id="rId74"/>
    <p:sldId id="1355" r:id="rId75"/>
    <p:sldId id="1356" r:id="rId76"/>
    <p:sldId id="288" r:id="rId77"/>
    <p:sldId id="281" r:id="rId78"/>
    <p:sldId id="282" r:id="rId79"/>
    <p:sldId id="283" r:id="rId80"/>
    <p:sldId id="284" r:id="rId81"/>
    <p:sldId id="285" r:id="rId82"/>
    <p:sldId id="286" r:id="rId83"/>
    <p:sldId id="287" r:id="rId84"/>
    <p:sldId id="290" r:id="rId85"/>
    <p:sldId id="1357" r:id="rId86"/>
    <p:sldId id="1249" r:id="rId8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0EB"/>
    <a:srgbClr val="103052"/>
    <a:srgbClr val="DAE8E1"/>
    <a:srgbClr val="95350A"/>
    <a:srgbClr val="E3C4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207" autoAdjust="0"/>
    <p:restoredTop sz="94660"/>
  </p:normalViewPr>
  <p:slideViewPr>
    <p:cSldViewPr snapToGrid="0" showGuides="1">
      <p:cViewPr varScale="1">
        <p:scale>
          <a:sx n="77" d="100"/>
          <a:sy n="77" d="100"/>
        </p:scale>
        <p:origin x="64" y="544"/>
      </p:cViewPr>
      <p:guideLst>
        <p:guide orient="horz" pos="2160"/>
        <p:guide pos="3840"/>
      </p:guideLst>
    </p:cSldViewPr>
  </p:slideViewPr>
  <p:notesTextViewPr>
    <p:cViewPr>
      <p:scale>
        <a:sx n="1" d="1"/>
        <a:sy n="1" d="1"/>
      </p:scale>
      <p:origin x="0" y="0"/>
    </p:cViewPr>
  </p:notesTextViewPr>
  <p:sorterViewPr>
    <p:cViewPr varScale="1">
      <p:scale>
        <a:sx n="1" d="1"/>
        <a:sy n="1" d="1"/>
      </p:scale>
      <p:origin x="0" y="-17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B75C0-48D4-42B7-B81C-CCEF3E30D21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277B666-603F-4B28-A1E7-DC3890C77628}">
      <dgm:prSet phldrT="[Text]"/>
      <dgm:spPr/>
      <dgm:t>
        <a:bodyPr/>
        <a:lstStyle/>
        <a:p>
          <a:r>
            <a:rPr lang="en-US" dirty="0"/>
            <a:t>Tommy Cooper</a:t>
          </a:r>
          <a:br>
            <a:rPr lang="en-US" dirty="0"/>
          </a:br>
          <a:r>
            <a:rPr lang="en-US" dirty="0"/>
            <a:t>Director</a:t>
          </a:r>
        </a:p>
      </dgm:t>
    </dgm:pt>
    <dgm:pt modelId="{04902B02-04A7-436B-B127-0FAEBC55E7DB}" type="parTrans" cxnId="{986DC62D-E461-4472-A1AC-4B1AFAFD390A}">
      <dgm:prSet/>
      <dgm:spPr/>
      <dgm:t>
        <a:bodyPr/>
        <a:lstStyle/>
        <a:p>
          <a:endParaRPr lang="en-US"/>
        </a:p>
      </dgm:t>
    </dgm:pt>
    <dgm:pt modelId="{0FC60C9E-2967-4143-B90E-FC99FF817007}" type="sibTrans" cxnId="{986DC62D-E461-4472-A1AC-4B1AFAFD390A}">
      <dgm:prSet/>
      <dgm:spPr/>
      <dgm:t>
        <a:bodyPr/>
        <a:lstStyle/>
        <a:p>
          <a:endParaRPr lang="en-US"/>
        </a:p>
      </dgm:t>
    </dgm:pt>
    <dgm:pt modelId="{B5F3165C-84E7-4D3F-9717-0F39BB9B9681}" type="asst">
      <dgm:prSet phldrT="[Text]"/>
      <dgm:spPr/>
      <dgm:t>
        <a:bodyPr/>
        <a:lstStyle/>
        <a:p>
          <a:r>
            <a:rPr lang="en-US" dirty="0"/>
            <a:t>Nicole Jenkins</a:t>
          </a:r>
          <a:br>
            <a:rPr lang="en-US" dirty="0"/>
          </a:br>
          <a:r>
            <a:rPr lang="en-US" dirty="0"/>
            <a:t>Exec. Admin. Asst.</a:t>
          </a:r>
        </a:p>
      </dgm:t>
    </dgm:pt>
    <dgm:pt modelId="{5A3D78BE-F1D9-4524-BEDD-6599C46F02D6}" type="parTrans" cxnId="{9F4CA0CC-4C94-4122-84C7-4B8C2C1FE8D2}">
      <dgm:prSet/>
      <dgm:spPr/>
      <dgm:t>
        <a:bodyPr/>
        <a:lstStyle/>
        <a:p>
          <a:endParaRPr lang="en-US"/>
        </a:p>
      </dgm:t>
    </dgm:pt>
    <dgm:pt modelId="{447D5A22-798F-47EE-A8FB-1C2E14C413BE}" type="sibTrans" cxnId="{9F4CA0CC-4C94-4122-84C7-4B8C2C1FE8D2}">
      <dgm:prSet/>
      <dgm:spPr/>
      <dgm:t>
        <a:bodyPr/>
        <a:lstStyle/>
        <a:p>
          <a:endParaRPr lang="en-US"/>
        </a:p>
      </dgm:t>
    </dgm:pt>
    <dgm:pt modelId="{2CD8377D-CF96-4B1F-B6B4-3291CA9EF212}">
      <dgm:prSet phldrT="[Text]"/>
      <dgm:spPr/>
      <dgm:t>
        <a:bodyPr/>
        <a:lstStyle/>
        <a:p>
          <a:r>
            <a:rPr lang="en-US" dirty="0"/>
            <a:t>Denny Mwangi</a:t>
          </a:r>
          <a:br>
            <a:rPr lang="en-US" dirty="0"/>
          </a:br>
          <a:r>
            <a:rPr lang="en-US" dirty="0"/>
            <a:t>Asst. Director</a:t>
          </a:r>
          <a:br>
            <a:rPr lang="en-US" dirty="0"/>
          </a:br>
          <a:r>
            <a:rPr lang="en-US" dirty="0"/>
            <a:t>Income Taxes</a:t>
          </a:r>
        </a:p>
      </dgm:t>
    </dgm:pt>
    <dgm:pt modelId="{3B6DCA24-D406-45B8-9315-7DE07A0C9A31}" type="parTrans" cxnId="{9889C4A6-0F28-42E7-AB8A-74FFE72F33ED}">
      <dgm:prSet/>
      <dgm:spPr/>
      <dgm:t>
        <a:bodyPr/>
        <a:lstStyle/>
        <a:p>
          <a:endParaRPr lang="en-US"/>
        </a:p>
      </dgm:t>
    </dgm:pt>
    <dgm:pt modelId="{F656B4BB-B6D0-4900-B4C0-C9D26B1FE9A7}" type="sibTrans" cxnId="{9889C4A6-0F28-42E7-AB8A-74FFE72F33ED}">
      <dgm:prSet/>
      <dgm:spPr/>
      <dgm:t>
        <a:bodyPr/>
        <a:lstStyle/>
        <a:p>
          <a:endParaRPr lang="en-US"/>
        </a:p>
      </dgm:t>
    </dgm:pt>
    <dgm:pt modelId="{6B5C61AD-6199-452E-93B7-6158B6F19AF0}">
      <dgm:prSet phldrT="[Text]"/>
      <dgm:spPr/>
      <dgm:t>
        <a:bodyPr/>
        <a:lstStyle/>
        <a:p>
          <a:r>
            <a:rPr lang="en-US" dirty="0"/>
            <a:t>Vacant</a:t>
          </a:r>
          <a:br>
            <a:rPr lang="en-US" dirty="0"/>
          </a:br>
          <a:r>
            <a:rPr lang="en-US" dirty="0"/>
            <a:t>Asst. Director</a:t>
          </a:r>
          <a:br>
            <a:rPr lang="en-US" dirty="0"/>
          </a:br>
          <a:r>
            <a:rPr lang="en-US" dirty="0"/>
            <a:t>Transaction Taxes</a:t>
          </a:r>
        </a:p>
      </dgm:t>
    </dgm:pt>
    <dgm:pt modelId="{1DE9A568-A6C1-49D4-AD23-483627B86F0D}" type="parTrans" cxnId="{CFC2F5DD-0C75-4B8D-8F1B-A50A12B821D4}">
      <dgm:prSet/>
      <dgm:spPr/>
      <dgm:t>
        <a:bodyPr/>
        <a:lstStyle/>
        <a:p>
          <a:endParaRPr lang="en-US"/>
        </a:p>
      </dgm:t>
    </dgm:pt>
    <dgm:pt modelId="{F0994787-C170-4ED4-8997-CDA61C0E6063}" type="sibTrans" cxnId="{CFC2F5DD-0C75-4B8D-8F1B-A50A12B821D4}">
      <dgm:prSet/>
      <dgm:spPr/>
      <dgm:t>
        <a:bodyPr/>
        <a:lstStyle/>
        <a:p>
          <a:endParaRPr lang="en-US"/>
        </a:p>
      </dgm:t>
    </dgm:pt>
    <dgm:pt modelId="{E3904BF2-0168-425F-B87B-233AB2B9E829}">
      <dgm:prSet phldrT="[Text]"/>
      <dgm:spPr/>
      <dgm:t>
        <a:bodyPr/>
        <a:lstStyle/>
        <a:p>
          <a:r>
            <a:rPr lang="en-US" dirty="0"/>
            <a:t>Suzan Reusch</a:t>
          </a:r>
          <a:br>
            <a:rPr lang="en-US" dirty="0"/>
          </a:br>
          <a:r>
            <a:rPr lang="en-US" dirty="0"/>
            <a:t>Audit Manager</a:t>
          </a:r>
          <a:br>
            <a:rPr lang="en-US" dirty="0"/>
          </a:br>
          <a:r>
            <a:rPr lang="en-US" dirty="0"/>
            <a:t>Sales &amp; Use (OOS)</a:t>
          </a:r>
        </a:p>
      </dgm:t>
    </dgm:pt>
    <dgm:pt modelId="{4F595551-3153-4FDE-9F3C-30A6764315E4}" type="parTrans" cxnId="{26781DA8-6F8A-40EA-B1B9-B3768F1ABAFA}">
      <dgm:prSet/>
      <dgm:spPr/>
      <dgm:t>
        <a:bodyPr/>
        <a:lstStyle/>
        <a:p>
          <a:endParaRPr lang="en-US"/>
        </a:p>
      </dgm:t>
    </dgm:pt>
    <dgm:pt modelId="{EE2E2EA8-A5D1-4CE1-BB9E-4B2B08BC97C4}" type="sibTrans" cxnId="{26781DA8-6F8A-40EA-B1B9-B3768F1ABAFA}">
      <dgm:prSet/>
      <dgm:spPr/>
      <dgm:t>
        <a:bodyPr/>
        <a:lstStyle/>
        <a:p>
          <a:endParaRPr lang="en-US"/>
        </a:p>
      </dgm:t>
    </dgm:pt>
    <dgm:pt modelId="{40AA5EDA-1EBA-4AD9-80A4-8A2D4B705237}">
      <dgm:prSet phldrT="[Text]"/>
      <dgm:spPr/>
      <dgm:t>
        <a:bodyPr/>
        <a:lstStyle/>
        <a:p>
          <a:r>
            <a:rPr lang="en-US" dirty="0"/>
            <a:t>Dennis Bono</a:t>
          </a:r>
          <a:br>
            <a:rPr lang="en-US" dirty="0"/>
          </a:br>
          <a:r>
            <a:rPr lang="en-US" dirty="0"/>
            <a:t>Audit Manager</a:t>
          </a:r>
          <a:br>
            <a:rPr lang="en-US" dirty="0"/>
          </a:br>
          <a:r>
            <a:rPr lang="en-US" dirty="0"/>
            <a:t>Sales &amp; Use (OOS)</a:t>
          </a:r>
        </a:p>
      </dgm:t>
    </dgm:pt>
    <dgm:pt modelId="{27B01404-C827-4829-8AA6-F00AC58C2EF2}" type="parTrans" cxnId="{7CAE294D-9593-4775-BBC9-475B7A77C4A5}">
      <dgm:prSet/>
      <dgm:spPr/>
      <dgm:t>
        <a:bodyPr/>
        <a:lstStyle/>
        <a:p>
          <a:endParaRPr lang="en-US"/>
        </a:p>
      </dgm:t>
    </dgm:pt>
    <dgm:pt modelId="{44048E4E-3BBE-4E98-9957-3B2C90A35039}" type="sibTrans" cxnId="{7CAE294D-9593-4775-BBC9-475B7A77C4A5}">
      <dgm:prSet/>
      <dgm:spPr/>
      <dgm:t>
        <a:bodyPr/>
        <a:lstStyle/>
        <a:p>
          <a:endParaRPr lang="en-US"/>
        </a:p>
      </dgm:t>
    </dgm:pt>
    <dgm:pt modelId="{E8C2C37C-08AD-4EEA-A667-A3F4665B8800}">
      <dgm:prSet phldrT="[Text]"/>
      <dgm:spPr/>
      <dgm:t>
        <a:bodyPr/>
        <a:lstStyle/>
        <a:p>
          <a:r>
            <a:rPr lang="en-US" dirty="0"/>
            <a:t>Jennifer Combs</a:t>
          </a:r>
          <a:br>
            <a:rPr lang="en-US" dirty="0"/>
          </a:br>
          <a:r>
            <a:rPr lang="en-US" dirty="0"/>
            <a:t>Audit Manager</a:t>
          </a:r>
          <a:br>
            <a:rPr lang="en-US" dirty="0"/>
          </a:br>
          <a:r>
            <a:rPr lang="en-US" dirty="0"/>
            <a:t>Sales &amp; Use (OOS)</a:t>
          </a:r>
        </a:p>
      </dgm:t>
    </dgm:pt>
    <dgm:pt modelId="{09FBC88C-5AE1-4D11-BE34-A5DA8CB38FB5}" type="parTrans" cxnId="{968579B8-D9E5-49D6-9A51-C657B6A583EB}">
      <dgm:prSet/>
      <dgm:spPr/>
      <dgm:t>
        <a:bodyPr/>
        <a:lstStyle/>
        <a:p>
          <a:endParaRPr lang="en-US"/>
        </a:p>
      </dgm:t>
    </dgm:pt>
    <dgm:pt modelId="{6FFB0B3F-AC79-4286-A0A8-B42BDBFD709D}" type="sibTrans" cxnId="{968579B8-D9E5-49D6-9A51-C657B6A583EB}">
      <dgm:prSet/>
      <dgm:spPr/>
      <dgm:t>
        <a:bodyPr/>
        <a:lstStyle/>
        <a:p>
          <a:endParaRPr lang="en-US"/>
        </a:p>
      </dgm:t>
    </dgm:pt>
    <dgm:pt modelId="{D5F442F5-C0BE-47C2-B4CB-7CC2EAD61456}">
      <dgm:prSet phldrT="[Text]"/>
      <dgm:spPr/>
      <dgm:t>
        <a:bodyPr/>
        <a:lstStyle/>
        <a:p>
          <a:r>
            <a:rPr lang="en-US" dirty="0"/>
            <a:t>Chesy Thomas</a:t>
          </a:r>
          <a:br>
            <a:rPr lang="en-US" dirty="0"/>
          </a:br>
          <a:r>
            <a:rPr lang="en-US" dirty="0"/>
            <a:t>Audit Manager</a:t>
          </a:r>
          <a:br>
            <a:rPr lang="en-US" dirty="0"/>
          </a:br>
          <a:r>
            <a:rPr lang="en-US" dirty="0"/>
            <a:t>Sales &amp; Use</a:t>
          </a:r>
        </a:p>
      </dgm:t>
    </dgm:pt>
    <dgm:pt modelId="{094F7706-6874-45FA-9EEE-41A3DFB58277}" type="parTrans" cxnId="{29F75538-7CC8-44EB-94E6-EFAD5532C292}">
      <dgm:prSet/>
      <dgm:spPr/>
      <dgm:t>
        <a:bodyPr/>
        <a:lstStyle/>
        <a:p>
          <a:endParaRPr lang="en-US"/>
        </a:p>
      </dgm:t>
    </dgm:pt>
    <dgm:pt modelId="{CD870BA3-589B-4083-8859-BB15C58AFCE4}" type="sibTrans" cxnId="{29F75538-7CC8-44EB-94E6-EFAD5532C292}">
      <dgm:prSet/>
      <dgm:spPr/>
      <dgm:t>
        <a:bodyPr/>
        <a:lstStyle/>
        <a:p>
          <a:endParaRPr lang="en-US"/>
        </a:p>
      </dgm:t>
    </dgm:pt>
    <dgm:pt modelId="{E4BFECBC-A120-42AE-BBD5-90DCDB706462}">
      <dgm:prSet phldrT="[Text]"/>
      <dgm:spPr/>
      <dgm:t>
        <a:bodyPr/>
        <a:lstStyle/>
        <a:p>
          <a:r>
            <a:rPr lang="en-US" dirty="0"/>
            <a:t>Mary Catherine Passmore</a:t>
          </a:r>
          <a:br>
            <a:rPr lang="en-US" dirty="0"/>
          </a:br>
          <a:r>
            <a:rPr lang="en-US" dirty="0"/>
            <a:t>Audit Manager</a:t>
          </a:r>
          <a:br>
            <a:rPr lang="en-US" dirty="0"/>
          </a:br>
          <a:r>
            <a:rPr lang="en-US" dirty="0"/>
            <a:t>Sales &amp; Use</a:t>
          </a:r>
        </a:p>
      </dgm:t>
    </dgm:pt>
    <dgm:pt modelId="{61D224A9-6EF3-470E-A3D7-7AA2067E42C9}" type="parTrans" cxnId="{5DE5403A-508A-4EF7-B812-90F638DA3CD6}">
      <dgm:prSet/>
      <dgm:spPr/>
      <dgm:t>
        <a:bodyPr/>
        <a:lstStyle/>
        <a:p>
          <a:endParaRPr lang="en-US"/>
        </a:p>
      </dgm:t>
    </dgm:pt>
    <dgm:pt modelId="{943AAD26-0FAE-4291-853D-90F1155EEEAF}" type="sibTrans" cxnId="{5DE5403A-508A-4EF7-B812-90F638DA3CD6}">
      <dgm:prSet/>
      <dgm:spPr/>
      <dgm:t>
        <a:bodyPr/>
        <a:lstStyle/>
        <a:p>
          <a:endParaRPr lang="en-US"/>
        </a:p>
      </dgm:t>
    </dgm:pt>
    <dgm:pt modelId="{BA11F4E1-2962-422C-95D7-A5D9FF2702E2}">
      <dgm:prSet phldrT="[Text]"/>
      <dgm:spPr/>
      <dgm:t>
        <a:bodyPr/>
        <a:lstStyle/>
        <a:p>
          <a:r>
            <a:rPr lang="en-US" dirty="0"/>
            <a:t>Emmanuel Nwogor</a:t>
          </a:r>
          <a:br>
            <a:rPr lang="en-US" dirty="0"/>
          </a:br>
          <a:r>
            <a:rPr lang="en-US" dirty="0"/>
            <a:t>Audit Manager</a:t>
          </a:r>
          <a:br>
            <a:rPr lang="en-US" dirty="0"/>
          </a:br>
          <a:r>
            <a:rPr lang="en-US" dirty="0"/>
            <a:t>IFTA/IRP/MF</a:t>
          </a:r>
        </a:p>
      </dgm:t>
    </dgm:pt>
    <dgm:pt modelId="{A6E23A42-F350-4308-AA8D-C027FB029FFA}" type="parTrans" cxnId="{73393850-4571-46C1-9657-C5CBE99C7E00}">
      <dgm:prSet/>
      <dgm:spPr/>
      <dgm:t>
        <a:bodyPr/>
        <a:lstStyle/>
        <a:p>
          <a:endParaRPr lang="en-US"/>
        </a:p>
      </dgm:t>
    </dgm:pt>
    <dgm:pt modelId="{3ED5BB53-5F1C-436A-B9ED-8F4A676CB53C}" type="sibTrans" cxnId="{73393850-4571-46C1-9657-C5CBE99C7E00}">
      <dgm:prSet/>
      <dgm:spPr/>
      <dgm:t>
        <a:bodyPr/>
        <a:lstStyle/>
        <a:p>
          <a:endParaRPr lang="en-US"/>
        </a:p>
      </dgm:t>
    </dgm:pt>
    <dgm:pt modelId="{3FD9B566-66F5-4414-88C9-F20F5636DCEE}">
      <dgm:prSet phldrT="[Text]"/>
      <dgm:spPr/>
      <dgm:t>
        <a:bodyPr/>
        <a:lstStyle/>
        <a:p>
          <a:r>
            <a:rPr lang="en-US" dirty="0"/>
            <a:t>Brian Shanaghan</a:t>
          </a:r>
          <a:br>
            <a:rPr lang="en-US" dirty="0"/>
          </a:br>
          <a:r>
            <a:rPr lang="en-US" dirty="0"/>
            <a:t>Audit Manager</a:t>
          </a:r>
          <a:br>
            <a:rPr lang="en-US" dirty="0"/>
          </a:br>
          <a:r>
            <a:rPr lang="en-US" dirty="0"/>
            <a:t>Film</a:t>
          </a:r>
        </a:p>
      </dgm:t>
    </dgm:pt>
    <dgm:pt modelId="{8961B52F-CF0F-44D4-B503-0D727779122B}" type="parTrans" cxnId="{DD462250-E880-48E2-B18C-422CFF5057CA}">
      <dgm:prSet/>
      <dgm:spPr/>
      <dgm:t>
        <a:bodyPr/>
        <a:lstStyle/>
        <a:p>
          <a:endParaRPr lang="en-US"/>
        </a:p>
      </dgm:t>
    </dgm:pt>
    <dgm:pt modelId="{59EB3674-CFAE-4B61-9272-E8E18B379DFC}" type="sibTrans" cxnId="{DD462250-E880-48E2-B18C-422CFF5057CA}">
      <dgm:prSet/>
      <dgm:spPr/>
      <dgm:t>
        <a:bodyPr/>
        <a:lstStyle/>
        <a:p>
          <a:endParaRPr lang="en-US"/>
        </a:p>
      </dgm:t>
    </dgm:pt>
    <dgm:pt modelId="{D72421A0-C818-4214-BF7F-FDB9118547CD}">
      <dgm:prSet phldrT="[Text]"/>
      <dgm:spPr/>
      <dgm:t>
        <a:bodyPr/>
        <a:lstStyle/>
        <a:p>
          <a:r>
            <a:rPr lang="en-US" dirty="0"/>
            <a:t>Mike Edwards</a:t>
          </a:r>
          <a:br>
            <a:rPr lang="en-US" dirty="0"/>
          </a:br>
          <a:r>
            <a:rPr lang="en-US" dirty="0"/>
            <a:t>Audit Manager</a:t>
          </a:r>
          <a:br>
            <a:rPr lang="en-US" dirty="0"/>
          </a:br>
          <a:r>
            <a:rPr lang="en-US" dirty="0"/>
            <a:t>Corporate</a:t>
          </a:r>
        </a:p>
      </dgm:t>
    </dgm:pt>
    <dgm:pt modelId="{7918CA93-DB37-4276-B846-7F6089873BE9}" type="parTrans" cxnId="{0E476941-B4B7-45CE-9933-E41512748B23}">
      <dgm:prSet/>
      <dgm:spPr/>
      <dgm:t>
        <a:bodyPr/>
        <a:lstStyle/>
        <a:p>
          <a:endParaRPr lang="en-US"/>
        </a:p>
      </dgm:t>
    </dgm:pt>
    <dgm:pt modelId="{D387E8AB-DE6D-418D-B2C3-39EE4D5B7987}" type="sibTrans" cxnId="{0E476941-B4B7-45CE-9933-E41512748B23}">
      <dgm:prSet/>
      <dgm:spPr/>
      <dgm:t>
        <a:bodyPr/>
        <a:lstStyle/>
        <a:p>
          <a:endParaRPr lang="en-US"/>
        </a:p>
      </dgm:t>
    </dgm:pt>
    <dgm:pt modelId="{6B427BD0-6250-461F-851B-4D3D08FD5324}">
      <dgm:prSet phldrT="[Text]"/>
      <dgm:spPr/>
      <dgm:t>
        <a:bodyPr/>
        <a:lstStyle/>
        <a:p>
          <a:r>
            <a:rPr lang="en-US" dirty="0"/>
            <a:t>Bill Esmond</a:t>
          </a:r>
          <a:br>
            <a:rPr lang="en-US" dirty="0"/>
          </a:br>
          <a:r>
            <a:rPr lang="en-US" dirty="0"/>
            <a:t>Audit Manager</a:t>
          </a:r>
          <a:br>
            <a:rPr lang="en-US" dirty="0"/>
          </a:br>
          <a:r>
            <a:rPr lang="en-US" dirty="0"/>
            <a:t>Corporate (OOS)</a:t>
          </a:r>
        </a:p>
      </dgm:t>
    </dgm:pt>
    <dgm:pt modelId="{B39FD708-85F3-47A9-AC16-F207ABD2582F}" type="parTrans" cxnId="{ACCDB917-4198-45EF-804F-0C1FA1B3E99B}">
      <dgm:prSet/>
      <dgm:spPr/>
      <dgm:t>
        <a:bodyPr/>
        <a:lstStyle/>
        <a:p>
          <a:endParaRPr lang="en-US"/>
        </a:p>
      </dgm:t>
    </dgm:pt>
    <dgm:pt modelId="{4C1E25E8-0848-4F52-93BD-CABB4FEA74FA}" type="sibTrans" cxnId="{ACCDB917-4198-45EF-804F-0C1FA1B3E99B}">
      <dgm:prSet/>
      <dgm:spPr/>
      <dgm:t>
        <a:bodyPr/>
        <a:lstStyle/>
        <a:p>
          <a:endParaRPr lang="en-US"/>
        </a:p>
      </dgm:t>
    </dgm:pt>
    <dgm:pt modelId="{BB654B32-DBE6-4C31-8CDF-FCD7C3C37F50}">
      <dgm:prSet phldrT="[Text]"/>
      <dgm:spPr/>
      <dgm:t>
        <a:bodyPr/>
        <a:lstStyle/>
        <a:p>
          <a:r>
            <a:rPr lang="en-US" dirty="0"/>
            <a:t>Rufus Payne</a:t>
          </a:r>
          <a:br>
            <a:rPr lang="en-US" dirty="0"/>
          </a:br>
          <a:r>
            <a:rPr lang="en-US" dirty="0"/>
            <a:t>Audit Manager</a:t>
          </a:r>
          <a:br>
            <a:rPr lang="en-US" dirty="0"/>
          </a:br>
          <a:r>
            <a:rPr lang="en-US" dirty="0"/>
            <a:t>Individual</a:t>
          </a:r>
        </a:p>
      </dgm:t>
    </dgm:pt>
    <dgm:pt modelId="{0E1A40DE-9C1A-4136-9196-04612176A80B}" type="parTrans" cxnId="{CA2917F2-8ED3-436C-BEDB-49E1C7EA8339}">
      <dgm:prSet/>
      <dgm:spPr/>
      <dgm:t>
        <a:bodyPr/>
        <a:lstStyle/>
        <a:p>
          <a:endParaRPr lang="en-US"/>
        </a:p>
      </dgm:t>
    </dgm:pt>
    <dgm:pt modelId="{F2E8F5FE-FA83-4E2A-82F9-5C0606053FC0}" type="sibTrans" cxnId="{CA2917F2-8ED3-436C-BEDB-49E1C7EA8339}">
      <dgm:prSet/>
      <dgm:spPr/>
      <dgm:t>
        <a:bodyPr/>
        <a:lstStyle/>
        <a:p>
          <a:endParaRPr lang="en-US"/>
        </a:p>
      </dgm:t>
    </dgm:pt>
    <dgm:pt modelId="{DCA67904-6B37-4D77-87B5-F882E19269F4}" type="asst">
      <dgm:prSet phldrT="[Text]"/>
      <dgm:spPr/>
      <dgm:t>
        <a:bodyPr/>
        <a:lstStyle/>
        <a:p>
          <a:r>
            <a:rPr lang="en-US" dirty="0"/>
            <a:t>Sharon Cleghorn-Martin</a:t>
          </a:r>
          <a:br>
            <a:rPr lang="en-US" dirty="0"/>
          </a:br>
          <a:r>
            <a:rPr lang="en-US" dirty="0"/>
            <a:t>Business Analyst</a:t>
          </a:r>
        </a:p>
      </dgm:t>
    </dgm:pt>
    <dgm:pt modelId="{F29CD1DA-3161-42CF-BF63-EEAE977349C0}" type="parTrans" cxnId="{B8BB537A-BAEF-4ECB-87FA-640D39180908}">
      <dgm:prSet/>
      <dgm:spPr/>
      <dgm:t>
        <a:bodyPr/>
        <a:lstStyle/>
        <a:p>
          <a:endParaRPr lang="en-US"/>
        </a:p>
      </dgm:t>
    </dgm:pt>
    <dgm:pt modelId="{0960B264-4390-4D11-97FD-DE3AEB27304B}" type="sibTrans" cxnId="{B8BB537A-BAEF-4ECB-87FA-640D39180908}">
      <dgm:prSet/>
      <dgm:spPr/>
      <dgm:t>
        <a:bodyPr/>
        <a:lstStyle/>
        <a:p>
          <a:endParaRPr lang="en-US"/>
        </a:p>
      </dgm:t>
    </dgm:pt>
    <dgm:pt modelId="{DAC506E4-58C6-445C-BF97-8A30C49E027A}" type="asst">
      <dgm:prSet phldrT="[Text]"/>
      <dgm:spPr/>
      <dgm:t>
        <a:bodyPr/>
        <a:lstStyle/>
        <a:p>
          <a:r>
            <a:rPr lang="en-US" dirty="0"/>
            <a:t>Vladimir Durandin</a:t>
          </a:r>
          <a:br>
            <a:rPr lang="en-US" dirty="0"/>
          </a:br>
          <a:r>
            <a:rPr lang="en-US" dirty="0"/>
            <a:t>Business Analyst</a:t>
          </a:r>
        </a:p>
      </dgm:t>
    </dgm:pt>
    <dgm:pt modelId="{CF0162E2-F9A6-4DA7-8A09-6D3E1B9F69DF}" type="parTrans" cxnId="{418705FB-ED73-4E37-970B-36D46E2ABCEE}">
      <dgm:prSet/>
      <dgm:spPr/>
      <dgm:t>
        <a:bodyPr/>
        <a:lstStyle/>
        <a:p>
          <a:endParaRPr lang="en-US"/>
        </a:p>
      </dgm:t>
    </dgm:pt>
    <dgm:pt modelId="{26AA7E0E-53E1-413E-8C6B-3F754D5E5120}" type="sibTrans" cxnId="{418705FB-ED73-4E37-970B-36D46E2ABCEE}">
      <dgm:prSet/>
      <dgm:spPr/>
      <dgm:t>
        <a:bodyPr/>
        <a:lstStyle/>
        <a:p>
          <a:endParaRPr lang="en-US"/>
        </a:p>
      </dgm:t>
    </dgm:pt>
    <dgm:pt modelId="{901732BC-DE1F-41C3-8B22-23DE0C3ED688}" type="pres">
      <dgm:prSet presAssocID="{716B75C0-48D4-42B7-B81C-CCEF3E30D21B}" presName="hierChild1" presStyleCnt="0">
        <dgm:presLayoutVars>
          <dgm:orgChart val="1"/>
          <dgm:chPref val="1"/>
          <dgm:dir/>
          <dgm:animOne val="branch"/>
          <dgm:animLvl val="lvl"/>
          <dgm:resizeHandles/>
        </dgm:presLayoutVars>
      </dgm:prSet>
      <dgm:spPr/>
    </dgm:pt>
    <dgm:pt modelId="{814C6896-FB0D-4A57-9BA7-5AF1DF4D8AB8}" type="pres">
      <dgm:prSet presAssocID="{C277B666-603F-4B28-A1E7-DC3890C77628}" presName="hierRoot1" presStyleCnt="0">
        <dgm:presLayoutVars>
          <dgm:hierBranch/>
        </dgm:presLayoutVars>
      </dgm:prSet>
      <dgm:spPr/>
    </dgm:pt>
    <dgm:pt modelId="{34810EC2-C54A-4F33-A553-ECC237D825E3}" type="pres">
      <dgm:prSet presAssocID="{C277B666-603F-4B28-A1E7-DC3890C77628}" presName="rootComposite1" presStyleCnt="0"/>
      <dgm:spPr/>
    </dgm:pt>
    <dgm:pt modelId="{14E6D01F-9EF4-4014-A724-305B7A6D6A07}" type="pres">
      <dgm:prSet presAssocID="{C277B666-603F-4B28-A1E7-DC3890C77628}" presName="rootText1" presStyleLbl="node0" presStyleIdx="0" presStyleCnt="1">
        <dgm:presLayoutVars>
          <dgm:chPref val="3"/>
        </dgm:presLayoutVars>
      </dgm:prSet>
      <dgm:spPr/>
    </dgm:pt>
    <dgm:pt modelId="{751FEB6A-1A03-49F6-AF20-E4C787695167}" type="pres">
      <dgm:prSet presAssocID="{C277B666-603F-4B28-A1E7-DC3890C77628}" presName="rootConnector1" presStyleLbl="node1" presStyleIdx="0" presStyleCnt="0"/>
      <dgm:spPr/>
    </dgm:pt>
    <dgm:pt modelId="{837D53EF-8006-4EE7-9BE3-A413814A83F8}" type="pres">
      <dgm:prSet presAssocID="{C277B666-603F-4B28-A1E7-DC3890C77628}" presName="hierChild2" presStyleCnt="0"/>
      <dgm:spPr/>
    </dgm:pt>
    <dgm:pt modelId="{83DAB175-22F5-42CF-A93C-EEBA954E7221}" type="pres">
      <dgm:prSet presAssocID="{3B6DCA24-D406-45B8-9315-7DE07A0C9A31}" presName="Name35" presStyleLbl="parChTrans1D2" presStyleIdx="0" presStyleCnt="5"/>
      <dgm:spPr/>
    </dgm:pt>
    <dgm:pt modelId="{25364438-AD22-4B25-B5E6-63EB55C47373}" type="pres">
      <dgm:prSet presAssocID="{2CD8377D-CF96-4B1F-B6B4-3291CA9EF212}" presName="hierRoot2" presStyleCnt="0">
        <dgm:presLayoutVars>
          <dgm:hierBranch/>
        </dgm:presLayoutVars>
      </dgm:prSet>
      <dgm:spPr/>
    </dgm:pt>
    <dgm:pt modelId="{E3543148-1263-40E4-B035-9A4390BA8F44}" type="pres">
      <dgm:prSet presAssocID="{2CD8377D-CF96-4B1F-B6B4-3291CA9EF212}" presName="rootComposite" presStyleCnt="0"/>
      <dgm:spPr/>
    </dgm:pt>
    <dgm:pt modelId="{71BC05C9-2CE8-4B2C-841D-9D176166703B}" type="pres">
      <dgm:prSet presAssocID="{2CD8377D-CF96-4B1F-B6B4-3291CA9EF212}" presName="rootText" presStyleLbl="node2" presStyleIdx="0" presStyleCnt="2">
        <dgm:presLayoutVars>
          <dgm:chPref val="3"/>
        </dgm:presLayoutVars>
      </dgm:prSet>
      <dgm:spPr/>
    </dgm:pt>
    <dgm:pt modelId="{C279F24A-9F9E-4254-965B-A9D8C8B06970}" type="pres">
      <dgm:prSet presAssocID="{2CD8377D-CF96-4B1F-B6B4-3291CA9EF212}" presName="rootConnector" presStyleLbl="node2" presStyleIdx="0" presStyleCnt="2"/>
      <dgm:spPr/>
    </dgm:pt>
    <dgm:pt modelId="{32BEDD75-F17C-41C8-9BD0-BD22804EF4BB}" type="pres">
      <dgm:prSet presAssocID="{2CD8377D-CF96-4B1F-B6B4-3291CA9EF212}" presName="hierChild4" presStyleCnt="0"/>
      <dgm:spPr/>
    </dgm:pt>
    <dgm:pt modelId="{BA7E977E-B606-42C9-871A-A19D26A0FE5D}" type="pres">
      <dgm:prSet presAssocID="{8961B52F-CF0F-44D4-B503-0D727779122B}" presName="Name35" presStyleLbl="parChTrans1D3" presStyleIdx="0" presStyleCnt="10"/>
      <dgm:spPr/>
    </dgm:pt>
    <dgm:pt modelId="{AF8B26AD-0D16-4F9A-BDEB-39AF8F03627E}" type="pres">
      <dgm:prSet presAssocID="{3FD9B566-66F5-4414-88C9-F20F5636DCEE}" presName="hierRoot2" presStyleCnt="0">
        <dgm:presLayoutVars>
          <dgm:hierBranch val="init"/>
        </dgm:presLayoutVars>
      </dgm:prSet>
      <dgm:spPr/>
    </dgm:pt>
    <dgm:pt modelId="{A64DCC3B-B169-4E41-AB83-07DA0A9A139C}" type="pres">
      <dgm:prSet presAssocID="{3FD9B566-66F5-4414-88C9-F20F5636DCEE}" presName="rootComposite" presStyleCnt="0"/>
      <dgm:spPr/>
    </dgm:pt>
    <dgm:pt modelId="{904409C0-640A-4251-90A4-C6E5CAFBD9E3}" type="pres">
      <dgm:prSet presAssocID="{3FD9B566-66F5-4414-88C9-F20F5636DCEE}" presName="rootText" presStyleLbl="node3" presStyleIdx="0" presStyleCnt="10">
        <dgm:presLayoutVars>
          <dgm:chPref val="3"/>
        </dgm:presLayoutVars>
      </dgm:prSet>
      <dgm:spPr/>
    </dgm:pt>
    <dgm:pt modelId="{F018EC51-0C5A-4D7F-94C7-26DF0C76E3CC}" type="pres">
      <dgm:prSet presAssocID="{3FD9B566-66F5-4414-88C9-F20F5636DCEE}" presName="rootConnector" presStyleLbl="node3" presStyleIdx="0" presStyleCnt="10"/>
      <dgm:spPr/>
    </dgm:pt>
    <dgm:pt modelId="{4F7FC388-FA01-4BD2-8A10-4A353EF91076}" type="pres">
      <dgm:prSet presAssocID="{3FD9B566-66F5-4414-88C9-F20F5636DCEE}" presName="hierChild4" presStyleCnt="0"/>
      <dgm:spPr/>
    </dgm:pt>
    <dgm:pt modelId="{31F485B7-4A73-4B3D-987B-10381B50949C}" type="pres">
      <dgm:prSet presAssocID="{3FD9B566-66F5-4414-88C9-F20F5636DCEE}" presName="hierChild5" presStyleCnt="0"/>
      <dgm:spPr/>
    </dgm:pt>
    <dgm:pt modelId="{90B9B527-ACD3-45E4-A908-DC7C24CF99FB}" type="pres">
      <dgm:prSet presAssocID="{7918CA93-DB37-4276-B846-7F6089873BE9}" presName="Name35" presStyleLbl="parChTrans1D3" presStyleIdx="1" presStyleCnt="10"/>
      <dgm:spPr/>
    </dgm:pt>
    <dgm:pt modelId="{A7C32165-2922-400D-B65E-E20793BA8ADD}" type="pres">
      <dgm:prSet presAssocID="{D72421A0-C818-4214-BF7F-FDB9118547CD}" presName="hierRoot2" presStyleCnt="0">
        <dgm:presLayoutVars>
          <dgm:hierBranch val="init"/>
        </dgm:presLayoutVars>
      </dgm:prSet>
      <dgm:spPr/>
    </dgm:pt>
    <dgm:pt modelId="{81EE6AAE-A57D-4A4E-8F9D-460B253B9477}" type="pres">
      <dgm:prSet presAssocID="{D72421A0-C818-4214-BF7F-FDB9118547CD}" presName="rootComposite" presStyleCnt="0"/>
      <dgm:spPr/>
    </dgm:pt>
    <dgm:pt modelId="{39E3F915-8DB3-46AE-B532-8FA36A80C8C2}" type="pres">
      <dgm:prSet presAssocID="{D72421A0-C818-4214-BF7F-FDB9118547CD}" presName="rootText" presStyleLbl="node3" presStyleIdx="1" presStyleCnt="10">
        <dgm:presLayoutVars>
          <dgm:chPref val="3"/>
        </dgm:presLayoutVars>
      </dgm:prSet>
      <dgm:spPr/>
    </dgm:pt>
    <dgm:pt modelId="{B5A09228-ECB4-4E40-A7CE-4B1BE8609A90}" type="pres">
      <dgm:prSet presAssocID="{D72421A0-C818-4214-BF7F-FDB9118547CD}" presName="rootConnector" presStyleLbl="node3" presStyleIdx="1" presStyleCnt="10"/>
      <dgm:spPr/>
    </dgm:pt>
    <dgm:pt modelId="{0B3377D9-5A57-4244-B18B-F956C4C3F9AF}" type="pres">
      <dgm:prSet presAssocID="{D72421A0-C818-4214-BF7F-FDB9118547CD}" presName="hierChild4" presStyleCnt="0"/>
      <dgm:spPr/>
    </dgm:pt>
    <dgm:pt modelId="{556B0F57-67C4-41CA-948B-F0AFED3684AE}" type="pres">
      <dgm:prSet presAssocID="{D72421A0-C818-4214-BF7F-FDB9118547CD}" presName="hierChild5" presStyleCnt="0"/>
      <dgm:spPr/>
    </dgm:pt>
    <dgm:pt modelId="{8EE5EDE8-AA7C-4D2D-9315-0F505C8B7230}" type="pres">
      <dgm:prSet presAssocID="{B39FD708-85F3-47A9-AC16-F207ABD2582F}" presName="Name35" presStyleLbl="parChTrans1D3" presStyleIdx="2" presStyleCnt="10"/>
      <dgm:spPr/>
    </dgm:pt>
    <dgm:pt modelId="{9A4B87D3-20BC-4212-8F9B-84CC2F42A6D7}" type="pres">
      <dgm:prSet presAssocID="{6B427BD0-6250-461F-851B-4D3D08FD5324}" presName="hierRoot2" presStyleCnt="0">
        <dgm:presLayoutVars>
          <dgm:hierBranch val="init"/>
        </dgm:presLayoutVars>
      </dgm:prSet>
      <dgm:spPr/>
    </dgm:pt>
    <dgm:pt modelId="{CEF88198-AB79-4FDE-A5A3-83CC42629263}" type="pres">
      <dgm:prSet presAssocID="{6B427BD0-6250-461F-851B-4D3D08FD5324}" presName="rootComposite" presStyleCnt="0"/>
      <dgm:spPr/>
    </dgm:pt>
    <dgm:pt modelId="{5E0B6546-1260-4092-80BB-4C3253CE6775}" type="pres">
      <dgm:prSet presAssocID="{6B427BD0-6250-461F-851B-4D3D08FD5324}" presName="rootText" presStyleLbl="node3" presStyleIdx="2" presStyleCnt="10">
        <dgm:presLayoutVars>
          <dgm:chPref val="3"/>
        </dgm:presLayoutVars>
      </dgm:prSet>
      <dgm:spPr/>
    </dgm:pt>
    <dgm:pt modelId="{7EF4A724-DFD9-4F6C-ADB1-3547C1551CD6}" type="pres">
      <dgm:prSet presAssocID="{6B427BD0-6250-461F-851B-4D3D08FD5324}" presName="rootConnector" presStyleLbl="node3" presStyleIdx="2" presStyleCnt="10"/>
      <dgm:spPr/>
    </dgm:pt>
    <dgm:pt modelId="{EF709EC3-8AE5-4EDE-A1AB-486C37D8FC14}" type="pres">
      <dgm:prSet presAssocID="{6B427BD0-6250-461F-851B-4D3D08FD5324}" presName="hierChild4" presStyleCnt="0"/>
      <dgm:spPr/>
    </dgm:pt>
    <dgm:pt modelId="{FA2DE877-E729-4A41-80D2-52597B14A586}" type="pres">
      <dgm:prSet presAssocID="{6B427BD0-6250-461F-851B-4D3D08FD5324}" presName="hierChild5" presStyleCnt="0"/>
      <dgm:spPr/>
    </dgm:pt>
    <dgm:pt modelId="{7ED4C4FD-FE28-4528-A2F7-0E507B4CB21D}" type="pres">
      <dgm:prSet presAssocID="{0E1A40DE-9C1A-4136-9196-04612176A80B}" presName="Name35" presStyleLbl="parChTrans1D3" presStyleIdx="3" presStyleCnt="10"/>
      <dgm:spPr/>
    </dgm:pt>
    <dgm:pt modelId="{36507B96-91C7-439E-8F34-524934D44DDB}" type="pres">
      <dgm:prSet presAssocID="{BB654B32-DBE6-4C31-8CDF-FCD7C3C37F50}" presName="hierRoot2" presStyleCnt="0">
        <dgm:presLayoutVars>
          <dgm:hierBranch val="init"/>
        </dgm:presLayoutVars>
      </dgm:prSet>
      <dgm:spPr/>
    </dgm:pt>
    <dgm:pt modelId="{81D078D7-3D2C-45E2-93EE-8734DEA50163}" type="pres">
      <dgm:prSet presAssocID="{BB654B32-DBE6-4C31-8CDF-FCD7C3C37F50}" presName="rootComposite" presStyleCnt="0"/>
      <dgm:spPr/>
    </dgm:pt>
    <dgm:pt modelId="{AA6D9562-666B-4CFA-B99E-CDF4825A424E}" type="pres">
      <dgm:prSet presAssocID="{BB654B32-DBE6-4C31-8CDF-FCD7C3C37F50}" presName="rootText" presStyleLbl="node3" presStyleIdx="3" presStyleCnt="10">
        <dgm:presLayoutVars>
          <dgm:chPref val="3"/>
        </dgm:presLayoutVars>
      </dgm:prSet>
      <dgm:spPr/>
    </dgm:pt>
    <dgm:pt modelId="{6051D341-6C49-4A88-AD05-F6FD5CED85CD}" type="pres">
      <dgm:prSet presAssocID="{BB654B32-DBE6-4C31-8CDF-FCD7C3C37F50}" presName="rootConnector" presStyleLbl="node3" presStyleIdx="3" presStyleCnt="10"/>
      <dgm:spPr/>
    </dgm:pt>
    <dgm:pt modelId="{FD4348D0-CD34-4340-9338-1A7495F7C1F8}" type="pres">
      <dgm:prSet presAssocID="{BB654B32-DBE6-4C31-8CDF-FCD7C3C37F50}" presName="hierChild4" presStyleCnt="0"/>
      <dgm:spPr/>
    </dgm:pt>
    <dgm:pt modelId="{52739A08-A279-439F-ABEC-F11252598F68}" type="pres">
      <dgm:prSet presAssocID="{BB654B32-DBE6-4C31-8CDF-FCD7C3C37F50}" presName="hierChild5" presStyleCnt="0"/>
      <dgm:spPr/>
    </dgm:pt>
    <dgm:pt modelId="{011D65C6-DE18-48A2-8081-22BD11908A21}" type="pres">
      <dgm:prSet presAssocID="{2CD8377D-CF96-4B1F-B6B4-3291CA9EF212}" presName="hierChild5" presStyleCnt="0"/>
      <dgm:spPr/>
    </dgm:pt>
    <dgm:pt modelId="{C08AA857-19CA-4345-812C-A9E4F9557071}" type="pres">
      <dgm:prSet presAssocID="{1DE9A568-A6C1-49D4-AD23-483627B86F0D}" presName="Name35" presStyleLbl="parChTrans1D2" presStyleIdx="1" presStyleCnt="5"/>
      <dgm:spPr/>
    </dgm:pt>
    <dgm:pt modelId="{DB90D48C-657C-4A4B-AB06-7F51431BC65F}" type="pres">
      <dgm:prSet presAssocID="{6B5C61AD-6199-452E-93B7-6158B6F19AF0}" presName="hierRoot2" presStyleCnt="0">
        <dgm:presLayoutVars>
          <dgm:hierBranch/>
        </dgm:presLayoutVars>
      </dgm:prSet>
      <dgm:spPr/>
    </dgm:pt>
    <dgm:pt modelId="{A9596E17-358A-4DCE-8196-0F4EE657CA0C}" type="pres">
      <dgm:prSet presAssocID="{6B5C61AD-6199-452E-93B7-6158B6F19AF0}" presName="rootComposite" presStyleCnt="0"/>
      <dgm:spPr/>
    </dgm:pt>
    <dgm:pt modelId="{DF417C1C-71DA-47CD-87C9-49C8C091C21D}" type="pres">
      <dgm:prSet presAssocID="{6B5C61AD-6199-452E-93B7-6158B6F19AF0}" presName="rootText" presStyleLbl="node2" presStyleIdx="1" presStyleCnt="2">
        <dgm:presLayoutVars>
          <dgm:chPref val="3"/>
        </dgm:presLayoutVars>
      </dgm:prSet>
      <dgm:spPr/>
    </dgm:pt>
    <dgm:pt modelId="{5FF5492C-98F3-442B-B445-725321382274}" type="pres">
      <dgm:prSet presAssocID="{6B5C61AD-6199-452E-93B7-6158B6F19AF0}" presName="rootConnector" presStyleLbl="node2" presStyleIdx="1" presStyleCnt="2"/>
      <dgm:spPr/>
    </dgm:pt>
    <dgm:pt modelId="{9F285459-3E9D-4AF4-8D3B-194932A971A3}" type="pres">
      <dgm:prSet presAssocID="{6B5C61AD-6199-452E-93B7-6158B6F19AF0}" presName="hierChild4" presStyleCnt="0"/>
      <dgm:spPr/>
    </dgm:pt>
    <dgm:pt modelId="{CD684B17-2F72-43EA-99A2-A8C73EA60743}" type="pres">
      <dgm:prSet presAssocID="{4F595551-3153-4FDE-9F3C-30A6764315E4}" presName="Name35" presStyleLbl="parChTrans1D3" presStyleIdx="4" presStyleCnt="10"/>
      <dgm:spPr/>
    </dgm:pt>
    <dgm:pt modelId="{7296293D-3004-424E-852E-E845AE3A4164}" type="pres">
      <dgm:prSet presAssocID="{E3904BF2-0168-425F-B87B-233AB2B9E829}" presName="hierRoot2" presStyleCnt="0">
        <dgm:presLayoutVars>
          <dgm:hierBranch val="init"/>
        </dgm:presLayoutVars>
      </dgm:prSet>
      <dgm:spPr/>
    </dgm:pt>
    <dgm:pt modelId="{0D369297-08BF-4D91-8CF0-766CFB3DD2CD}" type="pres">
      <dgm:prSet presAssocID="{E3904BF2-0168-425F-B87B-233AB2B9E829}" presName="rootComposite" presStyleCnt="0"/>
      <dgm:spPr/>
    </dgm:pt>
    <dgm:pt modelId="{DDF88893-DD7A-4E70-BB7A-8CCDB13ABD91}" type="pres">
      <dgm:prSet presAssocID="{E3904BF2-0168-425F-B87B-233AB2B9E829}" presName="rootText" presStyleLbl="node3" presStyleIdx="4" presStyleCnt="10">
        <dgm:presLayoutVars>
          <dgm:chPref val="3"/>
        </dgm:presLayoutVars>
      </dgm:prSet>
      <dgm:spPr/>
    </dgm:pt>
    <dgm:pt modelId="{CBD8EF24-736D-401E-8762-C0599D1E74EA}" type="pres">
      <dgm:prSet presAssocID="{E3904BF2-0168-425F-B87B-233AB2B9E829}" presName="rootConnector" presStyleLbl="node3" presStyleIdx="4" presStyleCnt="10"/>
      <dgm:spPr/>
    </dgm:pt>
    <dgm:pt modelId="{73A1FC8C-2151-4F37-95DB-D2112FA3FBA1}" type="pres">
      <dgm:prSet presAssocID="{E3904BF2-0168-425F-B87B-233AB2B9E829}" presName="hierChild4" presStyleCnt="0"/>
      <dgm:spPr/>
    </dgm:pt>
    <dgm:pt modelId="{2F6FD878-6E28-451A-976F-59693476B510}" type="pres">
      <dgm:prSet presAssocID="{E3904BF2-0168-425F-B87B-233AB2B9E829}" presName="hierChild5" presStyleCnt="0"/>
      <dgm:spPr/>
    </dgm:pt>
    <dgm:pt modelId="{3395EE4F-3800-4F1B-81D1-3E3F7DA2A8EF}" type="pres">
      <dgm:prSet presAssocID="{27B01404-C827-4829-8AA6-F00AC58C2EF2}" presName="Name35" presStyleLbl="parChTrans1D3" presStyleIdx="5" presStyleCnt="10"/>
      <dgm:spPr/>
    </dgm:pt>
    <dgm:pt modelId="{AFEF8FFA-96A7-40B2-BEAD-3B0B17A4ED1E}" type="pres">
      <dgm:prSet presAssocID="{40AA5EDA-1EBA-4AD9-80A4-8A2D4B705237}" presName="hierRoot2" presStyleCnt="0">
        <dgm:presLayoutVars>
          <dgm:hierBranch val="init"/>
        </dgm:presLayoutVars>
      </dgm:prSet>
      <dgm:spPr/>
    </dgm:pt>
    <dgm:pt modelId="{22B39150-4927-418C-9E21-75F13B2A1987}" type="pres">
      <dgm:prSet presAssocID="{40AA5EDA-1EBA-4AD9-80A4-8A2D4B705237}" presName="rootComposite" presStyleCnt="0"/>
      <dgm:spPr/>
    </dgm:pt>
    <dgm:pt modelId="{1D60CEB5-73D4-4DE2-9AB6-0C2B564F4A30}" type="pres">
      <dgm:prSet presAssocID="{40AA5EDA-1EBA-4AD9-80A4-8A2D4B705237}" presName="rootText" presStyleLbl="node3" presStyleIdx="5" presStyleCnt="10">
        <dgm:presLayoutVars>
          <dgm:chPref val="3"/>
        </dgm:presLayoutVars>
      </dgm:prSet>
      <dgm:spPr/>
    </dgm:pt>
    <dgm:pt modelId="{B77B7EF6-1710-4D8B-80C7-4042DAA3D634}" type="pres">
      <dgm:prSet presAssocID="{40AA5EDA-1EBA-4AD9-80A4-8A2D4B705237}" presName="rootConnector" presStyleLbl="node3" presStyleIdx="5" presStyleCnt="10"/>
      <dgm:spPr/>
    </dgm:pt>
    <dgm:pt modelId="{CF72EA06-10B9-4586-94F4-0DA5B0658715}" type="pres">
      <dgm:prSet presAssocID="{40AA5EDA-1EBA-4AD9-80A4-8A2D4B705237}" presName="hierChild4" presStyleCnt="0"/>
      <dgm:spPr/>
    </dgm:pt>
    <dgm:pt modelId="{EEC7933D-8AE2-409C-A414-5F32656C3C3E}" type="pres">
      <dgm:prSet presAssocID="{40AA5EDA-1EBA-4AD9-80A4-8A2D4B705237}" presName="hierChild5" presStyleCnt="0"/>
      <dgm:spPr/>
    </dgm:pt>
    <dgm:pt modelId="{19EAB2EC-6662-4839-9478-2DF94F384A32}" type="pres">
      <dgm:prSet presAssocID="{09FBC88C-5AE1-4D11-BE34-A5DA8CB38FB5}" presName="Name35" presStyleLbl="parChTrans1D3" presStyleIdx="6" presStyleCnt="10"/>
      <dgm:spPr/>
    </dgm:pt>
    <dgm:pt modelId="{04EDC58E-E6D7-4FFD-B555-39431AEE9011}" type="pres">
      <dgm:prSet presAssocID="{E8C2C37C-08AD-4EEA-A667-A3F4665B8800}" presName="hierRoot2" presStyleCnt="0">
        <dgm:presLayoutVars>
          <dgm:hierBranch val="init"/>
        </dgm:presLayoutVars>
      </dgm:prSet>
      <dgm:spPr/>
    </dgm:pt>
    <dgm:pt modelId="{E8BC936A-4ECF-4AA2-A95F-42743C227BA1}" type="pres">
      <dgm:prSet presAssocID="{E8C2C37C-08AD-4EEA-A667-A3F4665B8800}" presName="rootComposite" presStyleCnt="0"/>
      <dgm:spPr/>
    </dgm:pt>
    <dgm:pt modelId="{99B3AF6F-23EB-4011-85E5-29C1A31885C2}" type="pres">
      <dgm:prSet presAssocID="{E8C2C37C-08AD-4EEA-A667-A3F4665B8800}" presName="rootText" presStyleLbl="node3" presStyleIdx="6" presStyleCnt="10">
        <dgm:presLayoutVars>
          <dgm:chPref val="3"/>
        </dgm:presLayoutVars>
      </dgm:prSet>
      <dgm:spPr/>
    </dgm:pt>
    <dgm:pt modelId="{FDCADD0F-BBAA-4EF5-B0E7-26E723A8FA7F}" type="pres">
      <dgm:prSet presAssocID="{E8C2C37C-08AD-4EEA-A667-A3F4665B8800}" presName="rootConnector" presStyleLbl="node3" presStyleIdx="6" presStyleCnt="10"/>
      <dgm:spPr/>
    </dgm:pt>
    <dgm:pt modelId="{6876E144-05F2-460C-B4B2-04D293A6D56F}" type="pres">
      <dgm:prSet presAssocID="{E8C2C37C-08AD-4EEA-A667-A3F4665B8800}" presName="hierChild4" presStyleCnt="0"/>
      <dgm:spPr/>
    </dgm:pt>
    <dgm:pt modelId="{D8CBAE50-19BA-4B5D-809E-3E1753DFD91E}" type="pres">
      <dgm:prSet presAssocID="{E8C2C37C-08AD-4EEA-A667-A3F4665B8800}" presName="hierChild5" presStyleCnt="0"/>
      <dgm:spPr/>
    </dgm:pt>
    <dgm:pt modelId="{1E4FDA16-A46C-458F-8D7D-646AB51724B4}" type="pres">
      <dgm:prSet presAssocID="{094F7706-6874-45FA-9EEE-41A3DFB58277}" presName="Name35" presStyleLbl="parChTrans1D3" presStyleIdx="7" presStyleCnt="10"/>
      <dgm:spPr/>
    </dgm:pt>
    <dgm:pt modelId="{5E60898C-0E04-40F0-8844-744BE36B0B06}" type="pres">
      <dgm:prSet presAssocID="{D5F442F5-C0BE-47C2-B4CB-7CC2EAD61456}" presName="hierRoot2" presStyleCnt="0">
        <dgm:presLayoutVars>
          <dgm:hierBranch val="init"/>
        </dgm:presLayoutVars>
      </dgm:prSet>
      <dgm:spPr/>
    </dgm:pt>
    <dgm:pt modelId="{3BDB613D-6DE1-4AC6-A121-6D551D5159EB}" type="pres">
      <dgm:prSet presAssocID="{D5F442F5-C0BE-47C2-B4CB-7CC2EAD61456}" presName="rootComposite" presStyleCnt="0"/>
      <dgm:spPr/>
    </dgm:pt>
    <dgm:pt modelId="{C8C22152-5719-4F4E-B4B3-6B51298D6B9C}" type="pres">
      <dgm:prSet presAssocID="{D5F442F5-C0BE-47C2-B4CB-7CC2EAD61456}" presName="rootText" presStyleLbl="node3" presStyleIdx="7" presStyleCnt="10">
        <dgm:presLayoutVars>
          <dgm:chPref val="3"/>
        </dgm:presLayoutVars>
      </dgm:prSet>
      <dgm:spPr/>
    </dgm:pt>
    <dgm:pt modelId="{433F0914-83BD-40E4-AB12-E0E65623892A}" type="pres">
      <dgm:prSet presAssocID="{D5F442F5-C0BE-47C2-B4CB-7CC2EAD61456}" presName="rootConnector" presStyleLbl="node3" presStyleIdx="7" presStyleCnt="10"/>
      <dgm:spPr/>
    </dgm:pt>
    <dgm:pt modelId="{E823F01B-ADF5-4048-8D3E-EC3B6AAFE962}" type="pres">
      <dgm:prSet presAssocID="{D5F442F5-C0BE-47C2-B4CB-7CC2EAD61456}" presName="hierChild4" presStyleCnt="0"/>
      <dgm:spPr/>
    </dgm:pt>
    <dgm:pt modelId="{543F6558-8ADB-4856-96DD-EA58F50D38B0}" type="pres">
      <dgm:prSet presAssocID="{D5F442F5-C0BE-47C2-B4CB-7CC2EAD61456}" presName="hierChild5" presStyleCnt="0"/>
      <dgm:spPr/>
    </dgm:pt>
    <dgm:pt modelId="{7E4CBA74-2CD9-4FDA-B3D5-031CE2E15D69}" type="pres">
      <dgm:prSet presAssocID="{61D224A9-6EF3-470E-A3D7-7AA2067E42C9}" presName="Name35" presStyleLbl="parChTrans1D3" presStyleIdx="8" presStyleCnt="10"/>
      <dgm:spPr/>
    </dgm:pt>
    <dgm:pt modelId="{4438C16F-CC22-4737-A56C-15E36B466E85}" type="pres">
      <dgm:prSet presAssocID="{E4BFECBC-A120-42AE-BBD5-90DCDB706462}" presName="hierRoot2" presStyleCnt="0">
        <dgm:presLayoutVars>
          <dgm:hierBranch val="init"/>
        </dgm:presLayoutVars>
      </dgm:prSet>
      <dgm:spPr/>
    </dgm:pt>
    <dgm:pt modelId="{D37EA758-4341-4B45-8FEE-FEE341866FB4}" type="pres">
      <dgm:prSet presAssocID="{E4BFECBC-A120-42AE-BBD5-90DCDB706462}" presName="rootComposite" presStyleCnt="0"/>
      <dgm:spPr/>
    </dgm:pt>
    <dgm:pt modelId="{F811221F-4DA6-4F9E-B20B-B739111CC204}" type="pres">
      <dgm:prSet presAssocID="{E4BFECBC-A120-42AE-BBD5-90DCDB706462}" presName="rootText" presStyleLbl="node3" presStyleIdx="8" presStyleCnt="10">
        <dgm:presLayoutVars>
          <dgm:chPref val="3"/>
        </dgm:presLayoutVars>
      </dgm:prSet>
      <dgm:spPr/>
    </dgm:pt>
    <dgm:pt modelId="{70259C55-07F1-4C95-892B-8F694B4C321C}" type="pres">
      <dgm:prSet presAssocID="{E4BFECBC-A120-42AE-BBD5-90DCDB706462}" presName="rootConnector" presStyleLbl="node3" presStyleIdx="8" presStyleCnt="10"/>
      <dgm:spPr/>
    </dgm:pt>
    <dgm:pt modelId="{F7852359-46B0-4A94-B334-DEE4CFCB109A}" type="pres">
      <dgm:prSet presAssocID="{E4BFECBC-A120-42AE-BBD5-90DCDB706462}" presName="hierChild4" presStyleCnt="0"/>
      <dgm:spPr/>
    </dgm:pt>
    <dgm:pt modelId="{C02087F0-1C68-4D1A-9B4A-0D96BE125B85}" type="pres">
      <dgm:prSet presAssocID="{E4BFECBC-A120-42AE-BBD5-90DCDB706462}" presName="hierChild5" presStyleCnt="0"/>
      <dgm:spPr/>
    </dgm:pt>
    <dgm:pt modelId="{B7970DC4-8FE9-4D82-9429-D5F400A52A64}" type="pres">
      <dgm:prSet presAssocID="{A6E23A42-F350-4308-AA8D-C027FB029FFA}" presName="Name35" presStyleLbl="parChTrans1D3" presStyleIdx="9" presStyleCnt="10"/>
      <dgm:spPr/>
    </dgm:pt>
    <dgm:pt modelId="{0561743A-1F7F-46BB-8C99-5BD96A403631}" type="pres">
      <dgm:prSet presAssocID="{BA11F4E1-2962-422C-95D7-A5D9FF2702E2}" presName="hierRoot2" presStyleCnt="0">
        <dgm:presLayoutVars>
          <dgm:hierBranch val="init"/>
        </dgm:presLayoutVars>
      </dgm:prSet>
      <dgm:spPr/>
    </dgm:pt>
    <dgm:pt modelId="{19B5B4EA-AC40-46DB-AD16-033820B6BD41}" type="pres">
      <dgm:prSet presAssocID="{BA11F4E1-2962-422C-95D7-A5D9FF2702E2}" presName="rootComposite" presStyleCnt="0"/>
      <dgm:spPr/>
    </dgm:pt>
    <dgm:pt modelId="{74412A03-1C6D-47EA-BA24-FC01E84C561C}" type="pres">
      <dgm:prSet presAssocID="{BA11F4E1-2962-422C-95D7-A5D9FF2702E2}" presName="rootText" presStyleLbl="node3" presStyleIdx="9" presStyleCnt="10">
        <dgm:presLayoutVars>
          <dgm:chPref val="3"/>
        </dgm:presLayoutVars>
      </dgm:prSet>
      <dgm:spPr/>
    </dgm:pt>
    <dgm:pt modelId="{9586384C-9FEF-4D6F-A0D5-52D914F1D2C6}" type="pres">
      <dgm:prSet presAssocID="{BA11F4E1-2962-422C-95D7-A5D9FF2702E2}" presName="rootConnector" presStyleLbl="node3" presStyleIdx="9" presStyleCnt="10"/>
      <dgm:spPr/>
    </dgm:pt>
    <dgm:pt modelId="{A8E59052-8A4B-403B-BDC6-05F0EEE7C2B2}" type="pres">
      <dgm:prSet presAssocID="{BA11F4E1-2962-422C-95D7-A5D9FF2702E2}" presName="hierChild4" presStyleCnt="0"/>
      <dgm:spPr/>
    </dgm:pt>
    <dgm:pt modelId="{E7631F19-F07C-4078-9ACC-67519AB4F6CC}" type="pres">
      <dgm:prSet presAssocID="{BA11F4E1-2962-422C-95D7-A5D9FF2702E2}" presName="hierChild5" presStyleCnt="0"/>
      <dgm:spPr/>
    </dgm:pt>
    <dgm:pt modelId="{66BDE8D9-E3B6-4E85-953B-DF8B7889722B}" type="pres">
      <dgm:prSet presAssocID="{6B5C61AD-6199-452E-93B7-6158B6F19AF0}" presName="hierChild5" presStyleCnt="0"/>
      <dgm:spPr/>
    </dgm:pt>
    <dgm:pt modelId="{085C9E91-EAD7-4015-B3DB-162A8043DC9D}" type="pres">
      <dgm:prSet presAssocID="{C277B666-603F-4B28-A1E7-DC3890C77628}" presName="hierChild3" presStyleCnt="0"/>
      <dgm:spPr/>
    </dgm:pt>
    <dgm:pt modelId="{D6805BC6-99DD-4626-BF7B-441B843EECD7}" type="pres">
      <dgm:prSet presAssocID="{F29CD1DA-3161-42CF-BF63-EEAE977349C0}" presName="Name111" presStyleLbl="parChTrans1D2" presStyleIdx="2" presStyleCnt="5"/>
      <dgm:spPr/>
    </dgm:pt>
    <dgm:pt modelId="{415D338A-3B8D-48F0-ADE2-8438A68C8A08}" type="pres">
      <dgm:prSet presAssocID="{DCA67904-6B37-4D77-87B5-F882E19269F4}" presName="hierRoot3" presStyleCnt="0">
        <dgm:presLayoutVars>
          <dgm:hierBranch val="init"/>
        </dgm:presLayoutVars>
      </dgm:prSet>
      <dgm:spPr/>
    </dgm:pt>
    <dgm:pt modelId="{DF1794C2-0506-428D-A77D-18EC12FB0E40}" type="pres">
      <dgm:prSet presAssocID="{DCA67904-6B37-4D77-87B5-F882E19269F4}" presName="rootComposite3" presStyleCnt="0"/>
      <dgm:spPr/>
    </dgm:pt>
    <dgm:pt modelId="{0C65B5D3-8F70-4B6C-9322-2145FF3FDC07}" type="pres">
      <dgm:prSet presAssocID="{DCA67904-6B37-4D77-87B5-F882E19269F4}" presName="rootText3" presStyleLbl="asst1" presStyleIdx="0" presStyleCnt="3">
        <dgm:presLayoutVars>
          <dgm:chPref val="3"/>
        </dgm:presLayoutVars>
      </dgm:prSet>
      <dgm:spPr/>
    </dgm:pt>
    <dgm:pt modelId="{C1B103F4-0F44-4484-844F-F5FAB53AE9DD}" type="pres">
      <dgm:prSet presAssocID="{DCA67904-6B37-4D77-87B5-F882E19269F4}" presName="rootConnector3" presStyleLbl="asst1" presStyleIdx="0" presStyleCnt="3"/>
      <dgm:spPr/>
    </dgm:pt>
    <dgm:pt modelId="{B39E6277-271D-494F-B528-E0B1F9CEFA38}" type="pres">
      <dgm:prSet presAssocID="{DCA67904-6B37-4D77-87B5-F882E19269F4}" presName="hierChild6" presStyleCnt="0"/>
      <dgm:spPr/>
    </dgm:pt>
    <dgm:pt modelId="{D1ADFF7A-2A66-4872-94B6-C282AF43C162}" type="pres">
      <dgm:prSet presAssocID="{DCA67904-6B37-4D77-87B5-F882E19269F4}" presName="hierChild7" presStyleCnt="0"/>
      <dgm:spPr/>
    </dgm:pt>
    <dgm:pt modelId="{5284C877-2E60-4D11-89AB-AD518340066A}" type="pres">
      <dgm:prSet presAssocID="{5A3D78BE-F1D9-4524-BEDD-6599C46F02D6}" presName="Name111" presStyleLbl="parChTrans1D2" presStyleIdx="3" presStyleCnt="5"/>
      <dgm:spPr/>
    </dgm:pt>
    <dgm:pt modelId="{B5EFEB8F-F5F7-4E6F-AE6B-89E92A6CD42A}" type="pres">
      <dgm:prSet presAssocID="{B5F3165C-84E7-4D3F-9717-0F39BB9B9681}" presName="hierRoot3" presStyleCnt="0">
        <dgm:presLayoutVars>
          <dgm:hierBranch val="init"/>
        </dgm:presLayoutVars>
      </dgm:prSet>
      <dgm:spPr/>
    </dgm:pt>
    <dgm:pt modelId="{D223D7ED-E975-46D4-A373-BF8C6674E486}" type="pres">
      <dgm:prSet presAssocID="{B5F3165C-84E7-4D3F-9717-0F39BB9B9681}" presName="rootComposite3" presStyleCnt="0"/>
      <dgm:spPr/>
    </dgm:pt>
    <dgm:pt modelId="{8266922E-6B71-40A5-8963-2D4BCDF93DAE}" type="pres">
      <dgm:prSet presAssocID="{B5F3165C-84E7-4D3F-9717-0F39BB9B9681}" presName="rootText3" presStyleLbl="asst1" presStyleIdx="1" presStyleCnt="3">
        <dgm:presLayoutVars>
          <dgm:chPref val="3"/>
        </dgm:presLayoutVars>
      </dgm:prSet>
      <dgm:spPr/>
    </dgm:pt>
    <dgm:pt modelId="{5008D801-6F5D-43F4-AC0B-4C40C91697DE}" type="pres">
      <dgm:prSet presAssocID="{B5F3165C-84E7-4D3F-9717-0F39BB9B9681}" presName="rootConnector3" presStyleLbl="asst1" presStyleIdx="1" presStyleCnt="3"/>
      <dgm:spPr/>
    </dgm:pt>
    <dgm:pt modelId="{BABB5649-076F-4286-B9C2-B47412E83A54}" type="pres">
      <dgm:prSet presAssocID="{B5F3165C-84E7-4D3F-9717-0F39BB9B9681}" presName="hierChild6" presStyleCnt="0"/>
      <dgm:spPr/>
    </dgm:pt>
    <dgm:pt modelId="{201E6A51-4240-4F16-A4BC-60F3A6D72A4B}" type="pres">
      <dgm:prSet presAssocID="{B5F3165C-84E7-4D3F-9717-0F39BB9B9681}" presName="hierChild7" presStyleCnt="0"/>
      <dgm:spPr/>
    </dgm:pt>
    <dgm:pt modelId="{449BF3A8-21A2-4343-B3EC-419F486C5C1F}" type="pres">
      <dgm:prSet presAssocID="{CF0162E2-F9A6-4DA7-8A09-6D3E1B9F69DF}" presName="Name111" presStyleLbl="parChTrans1D2" presStyleIdx="4" presStyleCnt="5"/>
      <dgm:spPr/>
    </dgm:pt>
    <dgm:pt modelId="{DFFA9CC5-2B03-441B-9F4D-23D3856E9147}" type="pres">
      <dgm:prSet presAssocID="{DAC506E4-58C6-445C-BF97-8A30C49E027A}" presName="hierRoot3" presStyleCnt="0">
        <dgm:presLayoutVars>
          <dgm:hierBranch val="init"/>
        </dgm:presLayoutVars>
      </dgm:prSet>
      <dgm:spPr/>
    </dgm:pt>
    <dgm:pt modelId="{4225DD78-140E-4A7B-952C-BDF120AEE1AA}" type="pres">
      <dgm:prSet presAssocID="{DAC506E4-58C6-445C-BF97-8A30C49E027A}" presName="rootComposite3" presStyleCnt="0"/>
      <dgm:spPr/>
    </dgm:pt>
    <dgm:pt modelId="{DBFCFB04-A48A-4DAC-817A-76E31F25B46C}" type="pres">
      <dgm:prSet presAssocID="{DAC506E4-58C6-445C-BF97-8A30C49E027A}" presName="rootText3" presStyleLbl="asst1" presStyleIdx="2" presStyleCnt="3">
        <dgm:presLayoutVars>
          <dgm:chPref val="3"/>
        </dgm:presLayoutVars>
      </dgm:prSet>
      <dgm:spPr/>
    </dgm:pt>
    <dgm:pt modelId="{7D780A98-192B-4EB5-9984-115351F81106}" type="pres">
      <dgm:prSet presAssocID="{DAC506E4-58C6-445C-BF97-8A30C49E027A}" presName="rootConnector3" presStyleLbl="asst1" presStyleIdx="2" presStyleCnt="3"/>
      <dgm:spPr/>
    </dgm:pt>
    <dgm:pt modelId="{659484CF-D767-4BB3-9230-AA47FB9BCD7A}" type="pres">
      <dgm:prSet presAssocID="{DAC506E4-58C6-445C-BF97-8A30C49E027A}" presName="hierChild6" presStyleCnt="0"/>
      <dgm:spPr/>
    </dgm:pt>
    <dgm:pt modelId="{53E0D238-1DAE-4541-A1AB-6E1CA82750F5}" type="pres">
      <dgm:prSet presAssocID="{DAC506E4-58C6-445C-BF97-8A30C49E027A}" presName="hierChild7" presStyleCnt="0"/>
      <dgm:spPr/>
    </dgm:pt>
  </dgm:ptLst>
  <dgm:cxnLst>
    <dgm:cxn modelId="{849C9602-DF48-4EC4-B8C1-35A4204F7865}" type="presOf" srcId="{BB654B32-DBE6-4C31-8CDF-FCD7C3C37F50}" destId="{6051D341-6C49-4A88-AD05-F6FD5CED85CD}" srcOrd="1" destOrd="0" presId="urn:microsoft.com/office/officeart/2005/8/layout/orgChart1"/>
    <dgm:cxn modelId="{8B03C706-0B63-4A6B-A634-55559DBF7EF6}" type="presOf" srcId="{094F7706-6874-45FA-9EEE-41A3DFB58277}" destId="{1E4FDA16-A46C-458F-8D7D-646AB51724B4}" srcOrd="0" destOrd="0" presId="urn:microsoft.com/office/officeart/2005/8/layout/orgChart1"/>
    <dgm:cxn modelId="{AB131D0C-FBDF-4595-A0CB-9C06DD4636F9}" type="presOf" srcId="{6B427BD0-6250-461F-851B-4D3D08FD5324}" destId="{7EF4A724-DFD9-4F6C-ADB1-3547C1551CD6}" srcOrd="1" destOrd="0" presId="urn:microsoft.com/office/officeart/2005/8/layout/orgChart1"/>
    <dgm:cxn modelId="{F03C2F0D-9447-4F5F-99FB-6F624AB054A3}" type="presOf" srcId="{716B75C0-48D4-42B7-B81C-CCEF3E30D21B}" destId="{901732BC-DE1F-41C3-8B22-23DE0C3ED688}" srcOrd="0" destOrd="0" presId="urn:microsoft.com/office/officeart/2005/8/layout/orgChart1"/>
    <dgm:cxn modelId="{61D8920F-2A76-4C5C-A6B8-B52E6582F0C7}" type="presOf" srcId="{D72421A0-C818-4214-BF7F-FDB9118547CD}" destId="{B5A09228-ECB4-4E40-A7CE-4B1BE8609A90}" srcOrd="1" destOrd="0" presId="urn:microsoft.com/office/officeart/2005/8/layout/orgChart1"/>
    <dgm:cxn modelId="{ACCDB917-4198-45EF-804F-0C1FA1B3E99B}" srcId="{2CD8377D-CF96-4B1F-B6B4-3291CA9EF212}" destId="{6B427BD0-6250-461F-851B-4D3D08FD5324}" srcOrd="2" destOrd="0" parTransId="{B39FD708-85F3-47A9-AC16-F207ABD2582F}" sibTransId="{4C1E25E8-0848-4F52-93BD-CABB4FEA74FA}"/>
    <dgm:cxn modelId="{34870A23-2B3E-4513-AAE4-9EE8CF9AAD04}" type="presOf" srcId="{F29CD1DA-3161-42CF-BF63-EEAE977349C0}" destId="{D6805BC6-99DD-4626-BF7B-441B843EECD7}" srcOrd="0" destOrd="0" presId="urn:microsoft.com/office/officeart/2005/8/layout/orgChart1"/>
    <dgm:cxn modelId="{5B706323-A2D1-4003-872A-52653F527AC3}" type="presOf" srcId="{B5F3165C-84E7-4D3F-9717-0F39BB9B9681}" destId="{5008D801-6F5D-43F4-AC0B-4C40C91697DE}" srcOrd="1" destOrd="0" presId="urn:microsoft.com/office/officeart/2005/8/layout/orgChart1"/>
    <dgm:cxn modelId="{1BA38428-E8CE-4198-B3CA-EDAE9106FDCE}" type="presOf" srcId="{E4BFECBC-A120-42AE-BBD5-90DCDB706462}" destId="{F811221F-4DA6-4F9E-B20B-B739111CC204}" srcOrd="0" destOrd="0" presId="urn:microsoft.com/office/officeart/2005/8/layout/orgChart1"/>
    <dgm:cxn modelId="{E934AF2C-AE5C-4545-A115-875AE181CFE5}" type="presOf" srcId="{0E1A40DE-9C1A-4136-9196-04612176A80B}" destId="{7ED4C4FD-FE28-4528-A2F7-0E507B4CB21D}" srcOrd="0" destOrd="0" presId="urn:microsoft.com/office/officeart/2005/8/layout/orgChart1"/>
    <dgm:cxn modelId="{B5CEB02C-905E-43B4-8332-3A9B48990657}" type="presOf" srcId="{DCA67904-6B37-4D77-87B5-F882E19269F4}" destId="{0C65B5D3-8F70-4B6C-9322-2145FF3FDC07}" srcOrd="0" destOrd="0" presId="urn:microsoft.com/office/officeart/2005/8/layout/orgChart1"/>
    <dgm:cxn modelId="{986DC62D-E461-4472-A1AC-4B1AFAFD390A}" srcId="{716B75C0-48D4-42B7-B81C-CCEF3E30D21B}" destId="{C277B666-603F-4B28-A1E7-DC3890C77628}" srcOrd="0" destOrd="0" parTransId="{04902B02-04A7-436B-B127-0FAEBC55E7DB}" sibTransId="{0FC60C9E-2967-4143-B90E-FC99FF817007}"/>
    <dgm:cxn modelId="{E41E032F-F9F0-4D1A-9F7B-A76BD9100490}" type="presOf" srcId="{40AA5EDA-1EBA-4AD9-80A4-8A2D4B705237}" destId="{B77B7EF6-1710-4D8B-80C7-4042DAA3D634}" srcOrd="1" destOrd="0" presId="urn:microsoft.com/office/officeart/2005/8/layout/orgChart1"/>
    <dgm:cxn modelId="{54734F30-592D-41D1-BA8F-D04DD4FF91B2}" type="presOf" srcId="{A6E23A42-F350-4308-AA8D-C027FB029FFA}" destId="{B7970DC4-8FE9-4D82-9429-D5F400A52A64}" srcOrd="0" destOrd="0" presId="urn:microsoft.com/office/officeart/2005/8/layout/orgChart1"/>
    <dgm:cxn modelId="{29F75538-7CC8-44EB-94E6-EFAD5532C292}" srcId="{6B5C61AD-6199-452E-93B7-6158B6F19AF0}" destId="{D5F442F5-C0BE-47C2-B4CB-7CC2EAD61456}" srcOrd="3" destOrd="0" parTransId="{094F7706-6874-45FA-9EEE-41A3DFB58277}" sibTransId="{CD870BA3-589B-4083-8859-BB15C58AFCE4}"/>
    <dgm:cxn modelId="{5DE5403A-508A-4EF7-B812-90F638DA3CD6}" srcId="{6B5C61AD-6199-452E-93B7-6158B6F19AF0}" destId="{E4BFECBC-A120-42AE-BBD5-90DCDB706462}" srcOrd="4" destOrd="0" parTransId="{61D224A9-6EF3-470E-A3D7-7AA2067E42C9}" sibTransId="{943AAD26-0FAE-4291-853D-90F1155EEEAF}"/>
    <dgm:cxn modelId="{2068EB3B-7955-41B7-9D7D-D9E04F6BEF34}" type="presOf" srcId="{6B427BD0-6250-461F-851B-4D3D08FD5324}" destId="{5E0B6546-1260-4092-80BB-4C3253CE6775}" srcOrd="0" destOrd="0" presId="urn:microsoft.com/office/officeart/2005/8/layout/orgChart1"/>
    <dgm:cxn modelId="{E7DFEA3D-F0C5-460B-94A1-DADB4762ABEF}" type="presOf" srcId="{2CD8377D-CF96-4B1F-B6B4-3291CA9EF212}" destId="{71BC05C9-2CE8-4B2C-841D-9D176166703B}" srcOrd="0" destOrd="0" presId="urn:microsoft.com/office/officeart/2005/8/layout/orgChart1"/>
    <dgm:cxn modelId="{854F025E-037B-42B8-9A43-D57383EC4462}" type="presOf" srcId="{7918CA93-DB37-4276-B846-7F6089873BE9}" destId="{90B9B527-ACD3-45E4-A908-DC7C24CF99FB}" srcOrd="0" destOrd="0" presId="urn:microsoft.com/office/officeart/2005/8/layout/orgChart1"/>
    <dgm:cxn modelId="{0E476941-B4B7-45CE-9933-E41512748B23}" srcId="{2CD8377D-CF96-4B1F-B6B4-3291CA9EF212}" destId="{D72421A0-C818-4214-BF7F-FDB9118547CD}" srcOrd="1" destOrd="0" parTransId="{7918CA93-DB37-4276-B846-7F6089873BE9}" sibTransId="{D387E8AB-DE6D-418D-B2C3-39EE4D5B7987}"/>
    <dgm:cxn modelId="{7BC89F62-C9AC-42DE-837D-753E0C3DE489}" type="presOf" srcId="{6B5C61AD-6199-452E-93B7-6158B6F19AF0}" destId="{5FF5492C-98F3-442B-B445-725321382274}" srcOrd="1" destOrd="0" presId="urn:microsoft.com/office/officeart/2005/8/layout/orgChart1"/>
    <dgm:cxn modelId="{8ACA4E46-3908-4004-BAC7-FD2601A6E8BD}" type="presOf" srcId="{6B5C61AD-6199-452E-93B7-6158B6F19AF0}" destId="{DF417C1C-71DA-47CD-87C9-49C8C091C21D}" srcOrd="0" destOrd="0" presId="urn:microsoft.com/office/officeart/2005/8/layout/orgChart1"/>
    <dgm:cxn modelId="{5ED68666-A128-43A9-A2DE-6D4E4D2B2FF3}" type="presOf" srcId="{3FD9B566-66F5-4414-88C9-F20F5636DCEE}" destId="{904409C0-640A-4251-90A4-C6E5CAFBD9E3}" srcOrd="0" destOrd="0" presId="urn:microsoft.com/office/officeart/2005/8/layout/orgChart1"/>
    <dgm:cxn modelId="{CE6B2C68-137D-4764-B8B3-A799EB42031C}" type="presOf" srcId="{4F595551-3153-4FDE-9F3C-30A6764315E4}" destId="{CD684B17-2F72-43EA-99A2-A8C73EA60743}" srcOrd="0" destOrd="0" presId="urn:microsoft.com/office/officeart/2005/8/layout/orgChart1"/>
    <dgm:cxn modelId="{658B3568-309D-4601-8D00-27AC87A689EE}" type="presOf" srcId="{3B6DCA24-D406-45B8-9315-7DE07A0C9A31}" destId="{83DAB175-22F5-42CF-A93C-EEBA954E7221}" srcOrd="0" destOrd="0" presId="urn:microsoft.com/office/officeart/2005/8/layout/orgChart1"/>
    <dgm:cxn modelId="{AE0BDA6B-D4BA-454F-A701-EEC8DB233810}" type="presOf" srcId="{2CD8377D-CF96-4B1F-B6B4-3291CA9EF212}" destId="{C279F24A-9F9E-4254-965B-A9D8C8B06970}" srcOrd="1" destOrd="0" presId="urn:microsoft.com/office/officeart/2005/8/layout/orgChart1"/>
    <dgm:cxn modelId="{7CAE294D-9593-4775-BBC9-475B7A77C4A5}" srcId="{6B5C61AD-6199-452E-93B7-6158B6F19AF0}" destId="{40AA5EDA-1EBA-4AD9-80A4-8A2D4B705237}" srcOrd="1" destOrd="0" parTransId="{27B01404-C827-4829-8AA6-F00AC58C2EF2}" sibTransId="{44048E4E-3BBE-4E98-9957-3B2C90A35039}"/>
    <dgm:cxn modelId="{DD462250-E880-48E2-B18C-422CFF5057CA}" srcId="{2CD8377D-CF96-4B1F-B6B4-3291CA9EF212}" destId="{3FD9B566-66F5-4414-88C9-F20F5636DCEE}" srcOrd="0" destOrd="0" parTransId="{8961B52F-CF0F-44D4-B503-0D727779122B}" sibTransId="{59EB3674-CFAE-4B61-9272-E8E18B379DFC}"/>
    <dgm:cxn modelId="{73393850-4571-46C1-9657-C5CBE99C7E00}" srcId="{6B5C61AD-6199-452E-93B7-6158B6F19AF0}" destId="{BA11F4E1-2962-422C-95D7-A5D9FF2702E2}" srcOrd="5" destOrd="0" parTransId="{A6E23A42-F350-4308-AA8D-C027FB029FFA}" sibTransId="{3ED5BB53-5F1C-436A-B9ED-8F4A676CB53C}"/>
    <dgm:cxn modelId="{4B316C51-04B8-44AD-8604-2DF136C420B5}" type="presOf" srcId="{D5F442F5-C0BE-47C2-B4CB-7CC2EAD61456}" destId="{433F0914-83BD-40E4-AB12-E0E65623892A}" srcOrd="1" destOrd="0" presId="urn:microsoft.com/office/officeart/2005/8/layout/orgChart1"/>
    <dgm:cxn modelId="{57397A73-1BEE-471C-80D3-8E56B1AD8D3D}" type="presOf" srcId="{BA11F4E1-2962-422C-95D7-A5D9FF2702E2}" destId="{74412A03-1C6D-47EA-BA24-FC01E84C561C}" srcOrd="0" destOrd="0" presId="urn:microsoft.com/office/officeart/2005/8/layout/orgChart1"/>
    <dgm:cxn modelId="{3A078175-752A-42D4-99CE-40E55F34C566}" type="presOf" srcId="{3FD9B566-66F5-4414-88C9-F20F5636DCEE}" destId="{F018EC51-0C5A-4D7F-94C7-26DF0C76E3CC}" srcOrd="1" destOrd="0" presId="urn:microsoft.com/office/officeart/2005/8/layout/orgChart1"/>
    <dgm:cxn modelId="{B8BB537A-BAEF-4ECB-87FA-640D39180908}" srcId="{C277B666-603F-4B28-A1E7-DC3890C77628}" destId="{DCA67904-6B37-4D77-87B5-F882E19269F4}" srcOrd="0" destOrd="0" parTransId="{F29CD1DA-3161-42CF-BF63-EEAE977349C0}" sibTransId="{0960B264-4390-4D11-97FD-DE3AEB27304B}"/>
    <dgm:cxn modelId="{EFDC5A7B-7EC4-4F82-85DF-A3F03FCF4F4B}" type="presOf" srcId="{61D224A9-6EF3-470E-A3D7-7AA2067E42C9}" destId="{7E4CBA74-2CD9-4FDA-B3D5-031CE2E15D69}" srcOrd="0" destOrd="0" presId="urn:microsoft.com/office/officeart/2005/8/layout/orgChart1"/>
    <dgm:cxn modelId="{DF26A387-D27B-46C2-A5D1-C7880AFC2467}" type="presOf" srcId="{E3904BF2-0168-425F-B87B-233AB2B9E829}" destId="{CBD8EF24-736D-401E-8762-C0599D1E74EA}" srcOrd="1" destOrd="0" presId="urn:microsoft.com/office/officeart/2005/8/layout/orgChart1"/>
    <dgm:cxn modelId="{0F91298B-F904-4089-8B1F-FBCD1E770E95}" type="presOf" srcId="{E8C2C37C-08AD-4EEA-A667-A3F4665B8800}" destId="{99B3AF6F-23EB-4011-85E5-29C1A31885C2}" srcOrd="0" destOrd="0" presId="urn:microsoft.com/office/officeart/2005/8/layout/orgChart1"/>
    <dgm:cxn modelId="{6078908F-D45B-4711-943D-EF39F147B1D7}" type="presOf" srcId="{E4BFECBC-A120-42AE-BBD5-90DCDB706462}" destId="{70259C55-07F1-4C95-892B-8F694B4C321C}" srcOrd="1" destOrd="0" presId="urn:microsoft.com/office/officeart/2005/8/layout/orgChart1"/>
    <dgm:cxn modelId="{5074A791-1646-4EC8-AE5B-878C01627126}" type="presOf" srcId="{C277B666-603F-4B28-A1E7-DC3890C77628}" destId="{14E6D01F-9EF4-4014-A724-305B7A6D6A07}" srcOrd="0" destOrd="0" presId="urn:microsoft.com/office/officeart/2005/8/layout/orgChart1"/>
    <dgm:cxn modelId="{37B3C091-7775-4861-AE7C-4BEEF407F22C}" type="presOf" srcId="{8961B52F-CF0F-44D4-B503-0D727779122B}" destId="{BA7E977E-B606-42C9-871A-A19D26A0FE5D}" srcOrd="0" destOrd="0" presId="urn:microsoft.com/office/officeart/2005/8/layout/orgChart1"/>
    <dgm:cxn modelId="{926E5193-800F-4DA5-9A1F-C13C962B6D8F}" type="presOf" srcId="{DAC506E4-58C6-445C-BF97-8A30C49E027A}" destId="{7D780A98-192B-4EB5-9984-115351F81106}" srcOrd="1" destOrd="0" presId="urn:microsoft.com/office/officeart/2005/8/layout/orgChart1"/>
    <dgm:cxn modelId="{22EA8394-48E1-40E7-96BD-4A64748E767E}" type="presOf" srcId="{C277B666-603F-4B28-A1E7-DC3890C77628}" destId="{751FEB6A-1A03-49F6-AF20-E4C787695167}" srcOrd="1" destOrd="0" presId="urn:microsoft.com/office/officeart/2005/8/layout/orgChart1"/>
    <dgm:cxn modelId="{82864296-BCE8-41C0-ACF9-B1AE581FA9EE}" type="presOf" srcId="{BB654B32-DBE6-4C31-8CDF-FCD7C3C37F50}" destId="{AA6D9562-666B-4CFA-B99E-CDF4825A424E}" srcOrd="0" destOrd="0" presId="urn:microsoft.com/office/officeart/2005/8/layout/orgChart1"/>
    <dgm:cxn modelId="{5D2CD896-465E-43BD-A592-D47ED2B1FB66}" type="presOf" srcId="{E8C2C37C-08AD-4EEA-A667-A3F4665B8800}" destId="{FDCADD0F-BBAA-4EF5-B0E7-26E723A8FA7F}" srcOrd="1" destOrd="0" presId="urn:microsoft.com/office/officeart/2005/8/layout/orgChart1"/>
    <dgm:cxn modelId="{57C4D5A5-ECC7-47F1-9F61-C37AB590CC9C}" type="presOf" srcId="{CF0162E2-F9A6-4DA7-8A09-6D3E1B9F69DF}" destId="{449BF3A8-21A2-4343-B3EC-419F486C5C1F}" srcOrd="0" destOrd="0" presId="urn:microsoft.com/office/officeart/2005/8/layout/orgChart1"/>
    <dgm:cxn modelId="{71EB58A6-0EBF-41F2-88CC-29E8A8825BF1}" type="presOf" srcId="{5A3D78BE-F1D9-4524-BEDD-6599C46F02D6}" destId="{5284C877-2E60-4D11-89AB-AD518340066A}" srcOrd="0" destOrd="0" presId="urn:microsoft.com/office/officeart/2005/8/layout/orgChart1"/>
    <dgm:cxn modelId="{9889C4A6-0F28-42E7-AB8A-74FFE72F33ED}" srcId="{C277B666-603F-4B28-A1E7-DC3890C77628}" destId="{2CD8377D-CF96-4B1F-B6B4-3291CA9EF212}" srcOrd="3" destOrd="0" parTransId="{3B6DCA24-D406-45B8-9315-7DE07A0C9A31}" sibTransId="{F656B4BB-B6D0-4900-B4C0-C9D26B1FE9A7}"/>
    <dgm:cxn modelId="{26781DA8-6F8A-40EA-B1B9-B3768F1ABAFA}" srcId="{6B5C61AD-6199-452E-93B7-6158B6F19AF0}" destId="{E3904BF2-0168-425F-B87B-233AB2B9E829}" srcOrd="0" destOrd="0" parTransId="{4F595551-3153-4FDE-9F3C-30A6764315E4}" sibTransId="{EE2E2EA8-A5D1-4CE1-BB9E-4B2B08BC97C4}"/>
    <dgm:cxn modelId="{A5DC1DB0-92C7-4D4E-B836-DFBC7D314948}" type="presOf" srcId="{27B01404-C827-4829-8AA6-F00AC58C2EF2}" destId="{3395EE4F-3800-4F1B-81D1-3E3F7DA2A8EF}" srcOrd="0" destOrd="0" presId="urn:microsoft.com/office/officeart/2005/8/layout/orgChart1"/>
    <dgm:cxn modelId="{968579B8-D9E5-49D6-9A51-C657B6A583EB}" srcId="{6B5C61AD-6199-452E-93B7-6158B6F19AF0}" destId="{E8C2C37C-08AD-4EEA-A667-A3F4665B8800}" srcOrd="2" destOrd="0" parTransId="{09FBC88C-5AE1-4D11-BE34-A5DA8CB38FB5}" sibTransId="{6FFB0B3F-AC79-4286-A0A8-B42BDBFD709D}"/>
    <dgm:cxn modelId="{CE10B2C7-5EA5-474C-AC1A-D6D3E814C89C}" type="presOf" srcId="{B39FD708-85F3-47A9-AC16-F207ABD2582F}" destId="{8EE5EDE8-AA7C-4D2D-9315-0F505C8B7230}" srcOrd="0" destOrd="0" presId="urn:microsoft.com/office/officeart/2005/8/layout/orgChart1"/>
    <dgm:cxn modelId="{139891CB-3DA1-4982-834E-8F818E8C23E9}" type="presOf" srcId="{DCA67904-6B37-4D77-87B5-F882E19269F4}" destId="{C1B103F4-0F44-4484-844F-F5FAB53AE9DD}" srcOrd="1" destOrd="0" presId="urn:microsoft.com/office/officeart/2005/8/layout/orgChart1"/>
    <dgm:cxn modelId="{9F4CA0CC-4C94-4122-84C7-4B8C2C1FE8D2}" srcId="{C277B666-603F-4B28-A1E7-DC3890C77628}" destId="{B5F3165C-84E7-4D3F-9717-0F39BB9B9681}" srcOrd="1" destOrd="0" parTransId="{5A3D78BE-F1D9-4524-BEDD-6599C46F02D6}" sibTransId="{447D5A22-798F-47EE-A8FB-1C2E14C413BE}"/>
    <dgm:cxn modelId="{CE706DD8-8B6E-46A1-9BDF-C517770CCD40}" type="presOf" srcId="{D72421A0-C818-4214-BF7F-FDB9118547CD}" destId="{39E3F915-8DB3-46AE-B532-8FA36A80C8C2}" srcOrd="0" destOrd="0" presId="urn:microsoft.com/office/officeart/2005/8/layout/orgChart1"/>
    <dgm:cxn modelId="{C2E8AADC-0E6D-41F6-8022-4E3AD20F5C69}" type="presOf" srcId="{09FBC88C-5AE1-4D11-BE34-A5DA8CB38FB5}" destId="{19EAB2EC-6662-4839-9478-2DF94F384A32}" srcOrd="0" destOrd="0" presId="urn:microsoft.com/office/officeart/2005/8/layout/orgChart1"/>
    <dgm:cxn modelId="{CFC2F5DD-0C75-4B8D-8F1B-A50A12B821D4}" srcId="{C277B666-603F-4B28-A1E7-DC3890C77628}" destId="{6B5C61AD-6199-452E-93B7-6158B6F19AF0}" srcOrd="4" destOrd="0" parTransId="{1DE9A568-A6C1-49D4-AD23-483627B86F0D}" sibTransId="{F0994787-C170-4ED4-8997-CDA61C0E6063}"/>
    <dgm:cxn modelId="{3AECD4DE-6D21-4275-ADC7-5FDC403DC36F}" type="presOf" srcId="{40AA5EDA-1EBA-4AD9-80A4-8A2D4B705237}" destId="{1D60CEB5-73D4-4DE2-9AB6-0C2B564F4A30}" srcOrd="0" destOrd="0" presId="urn:microsoft.com/office/officeart/2005/8/layout/orgChart1"/>
    <dgm:cxn modelId="{E54E5DDF-DBF8-41A7-AFC5-12C01110916A}" type="presOf" srcId="{B5F3165C-84E7-4D3F-9717-0F39BB9B9681}" destId="{8266922E-6B71-40A5-8963-2D4BCDF93DAE}" srcOrd="0" destOrd="0" presId="urn:microsoft.com/office/officeart/2005/8/layout/orgChart1"/>
    <dgm:cxn modelId="{B89358E3-C527-431C-9E73-8ADF5290A3E5}" type="presOf" srcId="{1DE9A568-A6C1-49D4-AD23-483627B86F0D}" destId="{C08AA857-19CA-4345-812C-A9E4F9557071}" srcOrd="0" destOrd="0" presId="urn:microsoft.com/office/officeart/2005/8/layout/orgChart1"/>
    <dgm:cxn modelId="{A04A8CE8-4669-4262-8FD3-4B609F8E32AA}" type="presOf" srcId="{DAC506E4-58C6-445C-BF97-8A30C49E027A}" destId="{DBFCFB04-A48A-4DAC-817A-76E31F25B46C}" srcOrd="0" destOrd="0" presId="urn:microsoft.com/office/officeart/2005/8/layout/orgChart1"/>
    <dgm:cxn modelId="{E99725EB-996E-490F-9DF8-9C885796052E}" type="presOf" srcId="{E3904BF2-0168-425F-B87B-233AB2B9E829}" destId="{DDF88893-DD7A-4E70-BB7A-8CCDB13ABD91}" srcOrd="0" destOrd="0" presId="urn:microsoft.com/office/officeart/2005/8/layout/orgChart1"/>
    <dgm:cxn modelId="{D44E9FEB-74E7-4407-BDA9-DFB24C0C18F2}" type="presOf" srcId="{D5F442F5-C0BE-47C2-B4CB-7CC2EAD61456}" destId="{C8C22152-5719-4F4E-B4B3-6B51298D6B9C}" srcOrd="0" destOrd="0" presId="urn:microsoft.com/office/officeart/2005/8/layout/orgChart1"/>
    <dgm:cxn modelId="{3B3D24EF-4834-4010-90CC-8AC3DF50401C}" type="presOf" srcId="{BA11F4E1-2962-422C-95D7-A5D9FF2702E2}" destId="{9586384C-9FEF-4D6F-A0D5-52D914F1D2C6}" srcOrd="1" destOrd="0" presId="urn:microsoft.com/office/officeart/2005/8/layout/orgChart1"/>
    <dgm:cxn modelId="{CA2917F2-8ED3-436C-BEDB-49E1C7EA8339}" srcId="{2CD8377D-CF96-4B1F-B6B4-3291CA9EF212}" destId="{BB654B32-DBE6-4C31-8CDF-FCD7C3C37F50}" srcOrd="3" destOrd="0" parTransId="{0E1A40DE-9C1A-4136-9196-04612176A80B}" sibTransId="{F2E8F5FE-FA83-4E2A-82F9-5C0606053FC0}"/>
    <dgm:cxn modelId="{418705FB-ED73-4E37-970B-36D46E2ABCEE}" srcId="{C277B666-603F-4B28-A1E7-DC3890C77628}" destId="{DAC506E4-58C6-445C-BF97-8A30C49E027A}" srcOrd="2" destOrd="0" parTransId="{CF0162E2-F9A6-4DA7-8A09-6D3E1B9F69DF}" sibTransId="{26AA7E0E-53E1-413E-8C6B-3F754D5E5120}"/>
    <dgm:cxn modelId="{0680C069-D0E4-4D8E-87B3-97D58307A770}" type="presParOf" srcId="{901732BC-DE1F-41C3-8B22-23DE0C3ED688}" destId="{814C6896-FB0D-4A57-9BA7-5AF1DF4D8AB8}" srcOrd="0" destOrd="0" presId="urn:microsoft.com/office/officeart/2005/8/layout/orgChart1"/>
    <dgm:cxn modelId="{F4877DA5-DE31-4D5B-9E70-CC829331A088}" type="presParOf" srcId="{814C6896-FB0D-4A57-9BA7-5AF1DF4D8AB8}" destId="{34810EC2-C54A-4F33-A553-ECC237D825E3}" srcOrd="0" destOrd="0" presId="urn:microsoft.com/office/officeart/2005/8/layout/orgChart1"/>
    <dgm:cxn modelId="{0D3E5BED-88C8-4383-B2A5-A2EBBE00E717}" type="presParOf" srcId="{34810EC2-C54A-4F33-A553-ECC237D825E3}" destId="{14E6D01F-9EF4-4014-A724-305B7A6D6A07}" srcOrd="0" destOrd="0" presId="urn:microsoft.com/office/officeart/2005/8/layout/orgChart1"/>
    <dgm:cxn modelId="{C71E6D1F-6E09-469B-82A7-C475E3E9C0E9}" type="presParOf" srcId="{34810EC2-C54A-4F33-A553-ECC237D825E3}" destId="{751FEB6A-1A03-49F6-AF20-E4C787695167}" srcOrd="1" destOrd="0" presId="urn:microsoft.com/office/officeart/2005/8/layout/orgChart1"/>
    <dgm:cxn modelId="{D3EA0D5D-B6F9-4EEA-B34D-4871F5CB565D}" type="presParOf" srcId="{814C6896-FB0D-4A57-9BA7-5AF1DF4D8AB8}" destId="{837D53EF-8006-4EE7-9BE3-A413814A83F8}" srcOrd="1" destOrd="0" presId="urn:microsoft.com/office/officeart/2005/8/layout/orgChart1"/>
    <dgm:cxn modelId="{9E77385B-59D6-463C-A076-727830138DC7}" type="presParOf" srcId="{837D53EF-8006-4EE7-9BE3-A413814A83F8}" destId="{83DAB175-22F5-42CF-A93C-EEBA954E7221}" srcOrd="0" destOrd="0" presId="urn:microsoft.com/office/officeart/2005/8/layout/orgChart1"/>
    <dgm:cxn modelId="{1CA682FD-A874-4EEE-85DB-98C1A851EE94}" type="presParOf" srcId="{837D53EF-8006-4EE7-9BE3-A413814A83F8}" destId="{25364438-AD22-4B25-B5E6-63EB55C47373}" srcOrd="1" destOrd="0" presId="urn:microsoft.com/office/officeart/2005/8/layout/orgChart1"/>
    <dgm:cxn modelId="{C6B8290F-CD5C-4565-9C39-7652F5502D94}" type="presParOf" srcId="{25364438-AD22-4B25-B5E6-63EB55C47373}" destId="{E3543148-1263-40E4-B035-9A4390BA8F44}" srcOrd="0" destOrd="0" presId="urn:microsoft.com/office/officeart/2005/8/layout/orgChart1"/>
    <dgm:cxn modelId="{079FD013-8FEE-4C10-B22C-CC610F4CD931}" type="presParOf" srcId="{E3543148-1263-40E4-B035-9A4390BA8F44}" destId="{71BC05C9-2CE8-4B2C-841D-9D176166703B}" srcOrd="0" destOrd="0" presId="urn:microsoft.com/office/officeart/2005/8/layout/orgChart1"/>
    <dgm:cxn modelId="{01A6ADAE-101A-4AEF-A38A-ED009D85A93C}" type="presParOf" srcId="{E3543148-1263-40E4-B035-9A4390BA8F44}" destId="{C279F24A-9F9E-4254-965B-A9D8C8B06970}" srcOrd="1" destOrd="0" presId="urn:microsoft.com/office/officeart/2005/8/layout/orgChart1"/>
    <dgm:cxn modelId="{D8A642C0-2065-49D2-8DCF-66BEEC48D6F5}" type="presParOf" srcId="{25364438-AD22-4B25-B5E6-63EB55C47373}" destId="{32BEDD75-F17C-41C8-9BD0-BD22804EF4BB}" srcOrd="1" destOrd="0" presId="urn:microsoft.com/office/officeart/2005/8/layout/orgChart1"/>
    <dgm:cxn modelId="{0492051D-6FC4-4C68-BFB8-D941B3FE7EA2}" type="presParOf" srcId="{32BEDD75-F17C-41C8-9BD0-BD22804EF4BB}" destId="{BA7E977E-B606-42C9-871A-A19D26A0FE5D}" srcOrd="0" destOrd="0" presId="urn:microsoft.com/office/officeart/2005/8/layout/orgChart1"/>
    <dgm:cxn modelId="{D16BD1D4-F301-488C-B92D-757EFBF0AD4B}" type="presParOf" srcId="{32BEDD75-F17C-41C8-9BD0-BD22804EF4BB}" destId="{AF8B26AD-0D16-4F9A-BDEB-39AF8F03627E}" srcOrd="1" destOrd="0" presId="urn:microsoft.com/office/officeart/2005/8/layout/orgChart1"/>
    <dgm:cxn modelId="{EC2F9F98-46F0-4241-BA0B-DCCB57428F17}" type="presParOf" srcId="{AF8B26AD-0D16-4F9A-BDEB-39AF8F03627E}" destId="{A64DCC3B-B169-4E41-AB83-07DA0A9A139C}" srcOrd="0" destOrd="0" presId="urn:microsoft.com/office/officeart/2005/8/layout/orgChart1"/>
    <dgm:cxn modelId="{B816DFFE-4CD6-4B2F-B927-EDD7BE0027BF}" type="presParOf" srcId="{A64DCC3B-B169-4E41-AB83-07DA0A9A139C}" destId="{904409C0-640A-4251-90A4-C6E5CAFBD9E3}" srcOrd="0" destOrd="0" presId="urn:microsoft.com/office/officeart/2005/8/layout/orgChart1"/>
    <dgm:cxn modelId="{D0A991A9-7B1E-4324-BD07-8585D83CF9B2}" type="presParOf" srcId="{A64DCC3B-B169-4E41-AB83-07DA0A9A139C}" destId="{F018EC51-0C5A-4D7F-94C7-26DF0C76E3CC}" srcOrd="1" destOrd="0" presId="urn:microsoft.com/office/officeart/2005/8/layout/orgChart1"/>
    <dgm:cxn modelId="{53F66872-CEF4-4D92-A4F8-5999F0A0857A}" type="presParOf" srcId="{AF8B26AD-0D16-4F9A-BDEB-39AF8F03627E}" destId="{4F7FC388-FA01-4BD2-8A10-4A353EF91076}" srcOrd="1" destOrd="0" presId="urn:microsoft.com/office/officeart/2005/8/layout/orgChart1"/>
    <dgm:cxn modelId="{26E02123-FE8F-44D7-80D6-AB377D2BFFD7}" type="presParOf" srcId="{AF8B26AD-0D16-4F9A-BDEB-39AF8F03627E}" destId="{31F485B7-4A73-4B3D-987B-10381B50949C}" srcOrd="2" destOrd="0" presId="urn:microsoft.com/office/officeart/2005/8/layout/orgChart1"/>
    <dgm:cxn modelId="{5AA20D0D-FF9D-4357-A09F-73BA0C8F5934}" type="presParOf" srcId="{32BEDD75-F17C-41C8-9BD0-BD22804EF4BB}" destId="{90B9B527-ACD3-45E4-A908-DC7C24CF99FB}" srcOrd="2" destOrd="0" presId="urn:microsoft.com/office/officeart/2005/8/layout/orgChart1"/>
    <dgm:cxn modelId="{3A0F24C5-50D2-4219-9639-0CBCEB7DE005}" type="presParOf" srcId="{32BEDD75-F17C-41C8-9BD0-BD22804EF4BB}" destId="{A7C32165-2922-400D-B65E-E20793BA8ADD}" srcOrd="3" destOrd="0" presId="urn:microsoft.com/office/officeart/2005/8/layout/orgChart1"/>
    <dgm:cxn modelId="{6F451763-C6E3-4727-9E29-9F5A551FB59E}" type="presParOf" srcId="{A7C32165-2922-400D-B65E-E20793BA8ADD}" destId="{81EE6AAE-A57D-4A4E-8F9D-460B253B9477}" srcOrd="0" destOrd="0" presId="urn:microsoft.com/office/officeart/2005/8/layout/orgChart1"/>
    <dgm:cxn modelId="{0C612323-DF27-46B9-9BE1-01EFA91541F8}" type="presParOf" srcId="{81EE6AAE-A57D-4A4E-8F9D-460B253B9477}" destId="{39E3F915-8DB3-46AE-B532-8FA36A80C8C2}" srcOrd="0" destOrd="0" presId="urn:microsoft.com/office/officeart/2005/8/layout/orgChart1"/>
    <dgm:cxn modelId="{C9BAF69A-8523-48AE-8FF1-473013CB0B0A}" type="presParOf" srcId="{81EE6AAE-A57D-4A4E-8F9D-460B253B9477}" destId="{B5A09228-ECB4-4E40-A7CE-4B1BE8609A90}" srcOrd="1" destOrd="0" presId="urn:microsoft.com/office/officeart/2005/8/layout/orgChart1"/>
    <dgm:cxn modelId="{8DFE1638-A1B4-4007-8896-0E73648E52A2}" type="presParOf" srcId="{A7C32165-2922-400D-B65E-E20793BA8ADD}" destId="{0B3377D9-5A57-4244-B18B-F956C4C3F9AF}" srcOrd="1" destOrd="0" presId="urn:microsoft.com/office/officeart/2005/8/layout/orgChart1"/>
    <dgm:cxn modelId="{A5C38842-D9A2-44AA-823C-C9DA1648E124}" type="presParOf" srcId="{A7C32165-2922-400D-B65E-E20793BA8ADD}" destId="{556B0F57-67C4-41CA-948B-F0AFED3684AE}" srcOrd="2" destOrd="0" presId="urn:microsoft.com/office/officeart/2005/8/layout/orgChart1"/>
    <dgm:cxn modelId="{A3EAA876-888D-4DA8-813F-A83AAFF6443F}" type="presParOf" srcId="{32BEDD75-F17C-41C8-9BD0-BD22804EF4BB}" destId="{8EE5EDE8-AA7C-4D2D-9315-0F505C8B7230}" srcOrd="4" destOrd="0" presId="urn:microsoft.com/office/officeart/2005/8/layout/orgChart1"/>
    <dgm:cxn modelId="{D20EA929-4CF9-4C9E-9312-3A6466444523}" type="presParOf" srcId="{32BEDD75-F17C-41C8-9BD0-BD22804EF4BB}" destId="{9A4B87D3-20BC-4212-8F9B-84CC2F42A6D7}" srcOrd="5" destOrd="0" presId="urn:microsoft.com/office/officeart/2005/8/layout/orgChart1"/>
    <dgm:cxn modelId="{5E0300F5-2844-42C0-B79D-1D1D1A75E1BA}" type="presParOf" srcId="{9A4B87D3-20BC-4212-8F9B-84CC2F42A6D7}" destId="{CEF88198-AB79-4FDE-A5A3-83CC42629263}" srcOrd="0" destOrd="0" presId="urn:microsoft.com/office/officeart/2005/8/layout/orgChart1"/>
    <dgm:cxn modelId="{46CAD489-C894-4F9F-A055-83E22FAFF66F}" type="presParOf" srcId="{CEF88198-AB79-4FDE-A5A3-83CC42629263}" destId="{5E0B6546-1260-4092-80BB-4C3253CE6775}" srcOrd="0" destOrd="0" presId="urn:microsoft.com/office/officeart/2005/8/layout/orgChart1"/>
    <dgm:cxn modelId="{AEA0D35E-7169-4B6E-9F46-53478BE7B034}" type="presParOf" srcId="{CEF88198-AB79-4FDE-A5A3-83CC42629263}" destId="{7EF4A724-DFD9-4F6C-ADB1-3547C1551CD6}" srcOrd="1" destOrd="0" presId="urn:microsoft.com/office/officeart/2005/8/layout/orgChart1"/>
    <dgm:cxn modelId="{410A7D87-0E5C-4B9A-8469-C423BF007BA9}" type="presParOf" srcId="{9A4B87D3-20BC-4212-8F9B-84CC2F42A6D7}" destId="{EF709EC3-8AE5-4EDE-A1AB-486C37D8FC14}" srcOrd="1" destOrd="0" presId="urn:microsoft.com/office/officeart/2005/8/layout/orgChart1"/>
    <dgm:cxn modelId="{FB648F97-3559-420B-A1B4-57B14C0C9A36}" type="presParOf" srcId="{9A4B87D3-20BC-4212-8F9B-84CC2F42A6D7}" destId="{FA2DE877-E729-4A41-80D2-52597B14A586}" srcOrd="2" destOrd="0" presId="urn:microsoft.com/office/officeart/2005/8/layout/orgChart1"/>
    <dgm:cxn modelId="{780B55E9-BD9A-4490-9560-FC10B7429256}" type="presParOf" srcId="{32BEDD75-F17C-41C8-9BD0-BD22804EF4BB}" destId="{7ED4C4FD-FE28-4528-A2F7-0E507B4CB21D}" srcOrd="6" destOrd="0" presId="urn:microsoft.com/office/officeart/2005/8/layout/orgChart1"/>
    <dgm:cxn modelId="{925F916E-16ED-4304-9A78-BE8385D17A8C}" type="presParOf" srcId="{32BEDD75-F17C-41C8-9BD0-BD22804EF4BB}" destId="{36507B96-91C7-439E-8F34-524934D44DDB}" srcOrd="7" destOrd="0" presId="urn:microsoft.com/office/officeart/2005/8/layout/orgChart1"/>
    <dgm:cxn modelId="{1AE83BE7-8476-4492-B0BD-5DC4146BB600}" type="presParOf" srcId="{36507B96-91C7-439E-8F34-524934D44DDB}" destId="{81D078D7-3D2C-45E2-93EE-8734DEA50163}" srcOrd="0" destOrd="0" presId="urn:microsoft.com/office/officeart/2005/8/layout/orgChart1"/>
    <dgm:cxn modelId="{203FC12C-0AA8-493C-BBE9-38A0A9A49F7C}" type="presParOf" srcId="{81D078D7-3D2C-45E2-93EE-8734DEA50163}" destId="{AA6D9562-666B-4CFA-B99E-CDF4825A424E}" srcOrd="0" destOrd="0" presId="urn:microsoft.com/office/officeart/2005/8/layout/orgChart1"/>
    <dgm:cxn modelId="{3DAB6D44-EDBE-4452-99BF-EB3EF2E1F7FD}" type="presParOf" srcId="{81D078D7-3D2C-45E2-93EE-8734DEA50163}" destId="{6051D341-6C49-4A88-AD05-F6FD5CED85CD}" srcOrd="1" destOrd="0" presId="urn:microsoft.com/office/officeart/2005/8/layout/orgChart1"/>
    <dgm:cxn modelId="{A73D9987-C8E3-4E08-8831-49CF51CC01BD}" type="presParOf" srcId="{36507B96-91C7-439E-8F34-524934D44DDB}" destId="{FD4348D0-CD34-4340-9338-1A7495F7C1F8}" srcOrd="1" destOrd="0" presId="urn:microsoft.com/office/officeart/2005/8/layout/orgChart1"/>
    <dgm:cxn modelId="{2F965106-DFDB-4C51-BD91-F79CB2BA1A4F}" type="presParOf" srcId="{36507B96-91C7-439E-8F34-524934D44DDB}" destId="{52739A08-A279-439F-ABEC-F11252598F68}" srcOrd="2" destOrd="0" presId="urn:microsoft.com/office/officeart/2005/8/layout/orgChart1"/>
    <dgm:cxn modelId="{B0D06FE2-679B-409C-B2D4-6E660962170F}" type="presParOf" srcId="{25364438-AD22-4B25-B5E6-63EB55C47373}" destId="{011D65C6-DE18-48A2-8081-22BD11908A21}" srcOrd="2" destOrd="0" presId="urn:microsoft.com/office/officeart/2005/8/layout/orgChart1"/>
    <dgm:cxn modelId="{529B888A-8454-45ED-B5DD-D6673442EF80}" type="presParOf" srcId="{837D53EF-8006-4EE7-9BE3-A413814A83F8}" destId="{C08AA857-19CA-4345-812C-A9E4F9557071}" srcOrd="2" destOrd="0" presId="urn:microsoft.com/office/officeart/2005/8/layout/orgChart1"/>
    <dgm:cxn modelId="{41541A68-DB8E-4776-B26C-057E42760CF5}" type="presParOf" srcId="{837D53EF-8006-4EE7-9BE3-A413814A83F8}" destId="{DB90D48C-657C-4A4B-AB06-7F51431BC65F}" srcOrd="3" destOrd="0" presId="urn:microsoft.com/office/officeart/2005/8/layout/orgChart1"/>
    <dgm:cxn modelId="{1EE18B89-90A6-493E-AB77-63267ACAEFBA}" type="presParOf" srcId="{DB90D48C-657C-4A4B-AB06-7F51431BC65F}" destId="{A9596E17-358A-4DCE-8196-0F4EE657CA0C}" srcOrd="0" destOrd="0" presId="urn:microsoft.com/office/officeart/2005/8/layout/orgChart1"/>
    <dgm:cxn modelId="{CF2A93FD-B362-4D64-8100-6D67D82781E1}" type="presParOf" srcId="{A9596E17-358A-4DCE-8196-0F4EE657CA0C}" destId="{DF417C1C-71DA-47CD-87C9-49C8C091C21D}" srcOrd="0" destOrd="0" presId="urn:microsoft.com/office/officeart/2005/8/layout/orgChart1"/>
    <dgm:cxn modelId="{78C386AB-D518-454F-9182-DFC75BDD1E77}" type="presParOf" srcId="{A9596E17-358A-4DCE-8196-0F4EE657CA0C}" destId="{5FF5492C-98F3-442B-B445-725321382274}" srcOrd="1" destOrd="0" presId="urn:microsoft.com/office/officeart/2005/8/layout/orgChart1"/>
    <dgm:cxn modelId="{8109A085-9836-4A6A-86B8-7281AA61C7A7}" type="presParOf" srcId="{DB90D48C-657C-4A4B-AB06-7F51431BC65F}" destId="{9F285459-3E9D-4AF4-8D3B-194932A971A3}" srcOrd="1" destOrd="0" presId="urn:microsoft.com/office/officeart/2005/8/layout/orgChart1"/>
    <dgm:cxn modelId="{860B184B-6525-4DA6-A2B9-C948182E2B3F}" type="presParOf" srcId="{9F285459-3E9D-4AF4-8D3B-194932A971A3}" destId="{CD684B17-2F72-43EA-99A2-A8C73EA60743}" srcOrd="0" destOrd="0" presId="urn:microsoft.com/office/officeart/2005/8/layout/orgChart1"/>
    <dgm:cxn modelId="{3E59ED05-2A72-4104-A090-5F57AD49C276}" type="presParOf" srcId="{9F285459-3E9D-4AF4-8D3B-194932A971A3}" destId="{7296293D-3004-424E-852E-E845AE3A4164}" srcOrd="1" destOrd="0" presId="urn:microsoft.com/office/officeart/2005/8/layout/orgChart1"/>
    <dgm:cxn modelId="{7AA64FB9-F9A2-4E52-8341-0DB53CC6F8B1}" type="presParOf" srcId="{7296293D-3004-424E-852E-E845AE3A4164}" destId="{0D369297-08BF-4D91-8CF0-766CFB3DD2CD}" srcOrd="0" destOrd="0" presId="urn:microsoft.com/office/officeart/2005/8/layout/orgChart1"/>
    <dgm:cxn modelId="{67503BC3-41F6-4F8B-A91D-7375F1FA3126}" type="presParOf" srcId="{0D369297-08BF-4D91-8CF0-766CFB3DD2CD}" destId="{DDF88893-DD7A-4E70-BB7A-8CCDB13ABD91}" srcOrd="0" destOrd="0" presId="urn:microsoft.com/office/officeart/2005/8/layout/orgChart1"/>
    <dgm:cxn modelId="{995FA8D3-6092-4E1D-9D28-C78AC784B71B}" type="presParOf" srcId="{0D369297-08BF-4D91-8CF0-766CFB3DD2CD}" destId="{CBD8EF24-736D-401E-8762-C0599D1E74EA}" srcOrd="1" destOrd="0" presId="urn:microsoft.com/office/officeart/2005/8/layout/orgChart1"/>
    <dgm:cxn modelId="{1D2D17A4-4558-436F-BE38-6366DB4B09EF}" type="presParOf" srcId="{7296293D-3004-424E-852E-E845AE3A4164}" destId="{73A1FC8C-2151-4F37-95DB-D2112FA3FBA1}" srcOrd="1" destOrd="0" presId="urn:microsoft.com/office/officeart/2005/8/layout/orgChart1"/>
    <dgm:cxn modelId="{8A94C43C-B244-4253-A869-612DF84DFF09}" type="presParOf" srcId="{7296293D-3004-424E-852E-E845AE3A4164}" destId="{2F6FD878-6E28-451A-976F-59693476B510}" srcOrd="2" destOrd="0" presId="urn:microsoft.com/office/officeart/2005/8/layout/orgChart1"/>
    <dgm:cxn modelId="{CBF487C7-C162-468A-8E1F-3173B43F9C8D}" type="presParOf" srcId="{9F285459-3E9D-4AF4-8D3B-194932A971A3}" destId="{3395EE4F-3800-4F1B-81D1-3E3F7DA2A8EF}" srcOrd="2" destOrd="0" presId="urn:microsoft.com/office/officeart/2005/8/layout/orgChart1"/>
    <dgm:cxn modelId="{D24D8019-C51F-4C8B-A4C0-A0D9CEAC81A0}" type="presParOf" srcId="{9F285459-3E9D-4AF4-8D3B-194932A971A3}" destId="{AFEF8FFA-96A7-40B2-BEAD-3B0B17A4ED1E}" srcOrd="3" destOrd="0" presId="urn:microsoft.com/office/officeart/2005/8/layout/orgChart1"/>
    <dgm:cxn modelId="{76D273F7-E8D8-4D41-8676-196EE03671DB}" type="presParOf" srcId="{AFEF8FFA-96A7-40B2-BEAD-3B0B17A4ED1E}" destId="{22B39150-4927-418C-9E21-75F13B2A1987}" srcOrd="0" destOrd="0" presId="urn:microsoft.com/office/officeart/2005/8/layout/orgChart1"/>
    <dgm:cxn modelId="{E6824F2A-0E8A-437F-9D3A-6B6C2C6D50DC}" type="presParOf" srcId="{22B39150-4927-418C-9E21-75F13B2A1987}" destId="{1D60CEB5-73D4-4DE2-9AB6-0C2B564F4A30}" srcOrd="0" destOrd="0" presId="urn:microsoft.com/office/officeart/2005/8/layout/orgChart1"/>
    <dgm:cxn modelId="{27EF839B-34D8-456E-987C-78D1F073B2D8}" type="presParOf" srcId="{22B39150-4927-418C-9E21-75F13B2A1987}" destId="{B77B7EF6-1710-4D8B-80C7-4042DAA3D634}" srcOrd="1" destOrd="0" presId="urn:microsoft.com/office/officeart/2005/8/layout/orgChart1"/>
    <dgm:cxn modelId="{16103C38-35E9-40E9-AAED-4FE80D389042}" type="presParOf" srcId="{AFEF8FFA-96A7-40B2-BEAD-3B0B17A4ED1E}" destId="{CF72EA06-10B9-4586-94F4-0DA5B0658715}" srcOrd="1" destOrd="0" presId="urn:microsoft.com/office/officeart/2005/8/layout/orgChart1"/>
    <dgm:cxn modelId="{5E34695B-926B-4FAB-9084-D0F5C115F6B3}" type="presParOf" srcId="{AFEF8FFA-96A7-40B2-BEAD-3B0B17A4ED1E}" destId="{EEC7933D-8AE2-409C-A414-5F32656C3C3E}" srcOrd="2" destOrd="0" presId="urn:microsoft.com/office/officeart/2005/8/layout/orgChart1"/>
    <dgm:cxn modelId="{0FC5A43C-5284-45B0-B131-2E646B7EFCD2}" type="presParOf" srcId="{9F285459-3E9D-4AF4-8D3B-194932A971A3}" destId="{19EAB2EC-6662-4839-9478-2DF94F384A32}" srcOrd="4" destOrd="0" presId="urn:microsoft.com/office/officeart/2005/8/layout/orgChart1"/>
    <dgm:cxn modelId="{85354D6C-1D92-498A-8EBE-3E01703636AC}" type="presParOf" srcId="{9F285459-3E9D-4AF4-8D3B-194932A971A3}" destId="{04EDC58E-E6D7-4FFD-B555-39431AEE9011}" srcOrd="5" destOrd="0" presId="urn:microsoft.com/office/officeart/2005/8/layout/orgChart1"/>
    <dgm:cxn modelId="{E8D1576C-0455-401C-84FA-8BAF6D533DBD}" type="presParOf" srcId="{04EDC58E-E6D7-4FFD-B555-39431AEE9011}" destId="{E8BC936A-4ECF-4AA2-A95F-42743C227BA1}" srcOrd="0" destOrd="0" presId="urn:microsoft.com/office/officeart/2005/8/layout/orgChart1"/>
    <dgm:cxn modelId="{03C47507-A082-417D-9C69-4B0BBE5B7070}" type="presParOf" srcId="{E8BC936A-4ECF-4AA2-A95F-42743C227BA1}" destId="{99B3AF6F-23EB-4011-85E5-29C1A31885C2}" srcOrd="0" destOrd="0" presId="urn:microsoft.com/office/officeart/2005/8/layout/orgChart1"/>
    <dgm:cxn modelId="{787E10D7-7DAF-44C5-AA6C-3C7B98135026}" type="presParOf" srcId="{E8BC936A-4ECF-4AA2-A95F-42743C227BA1}" destId="{FDCADD0F-BBAA-4EF5-B0E7-26E723A8FA7F}" srcOrd="1" destOrd="0" presId="urn:microsoft.com/office/officeart/2005/8/layout/orgChart1"/>
    <dgm:cxn modelId="{53464D76-C91C-4C59-BF86-F647850CFF64}" type="presParOf" srcId="{04EDC58E-E6D7-4FFD-B555-39431AEE9011}" destId="{6876E144-05F2-460C-B4B2-04D293A6D56F}" srcOrd="1" destOrd="0" presId="urn:microsoft.com/office/officeart/2005/8/layout/orgChart1"/>
    <dgm:cxn modelId="{3E0735D4-2AE1-4DCB-8312-96C1C1B4F034}" type="presParOf" srcId="{04EDC58E-E6D7-4FFD-B555-39431AEE9011}" destId="{D8CBAE50-19BA-4B5D-809E-3E1753DFD91E}" srcOrd="2" destOrd="0" presId="urn:microsoft.com/office/officeart/2005/8/layout/orgChart1"/>
    <dgm:cxn modelId="{6B4C451D-558D-40D9-928A-D9D4030D25BC}" type="presParOf" srcId="{9F285459-3E9D-4AF4-8D3B-194932A971A3}" destId="{1E4FDA16-A46C-458F-8D7D-646AB51724B4}" srcOrd="6" destOrd="0" presId="urn:microsoft.com/office/officeart/2005/8/layout/orgChart1"/>
    <dgm:cxn modelId="{B5F32964-4D70-4E9E-A56A-D11623D81836}" type="presParOf" srcId="{9F285459-3E9D-4AF4-8D3B-194932A971A3}" destId="{5E60898C-0E04-40F0-8844-744BE36B0B06}" srcOrd="7" destOrd="0" presId="urn:microsoft.com/office/officeart/2005/8/layout/orgChart1"/>
    <dgm:cxn modelId="{F3341FEA-0128-4F5B-8E8F-1822015BF5F5}" type="presParOf" srcId="{5E60898C-0E04-40F0-8844-744BE36B0B06}" destId="{3BDB613D-6DE1-4AC6-A121-6D551D5159EB}" srcOrd="0" destOrd="0" presId="urn:microsoft.com/office/officeart/2005/8/layout/orgChart1"/>
    <dgm:cxn modelId="{BEBF911C-6F5F-4E28-839B-92F34F507D13}" type="presParOf" srcId="{3BDB613D-6DE1-4AC6-A121-6D551D5159EB}" destId="{C8C22152-5719-4F4E-B4B3-6B51298D6B9C}" srcOrd="0" destOrd="0" presId="urn:microsoft.com/office/officeart/2005/8/layout/orgChart1"/>
    <dgm:cxn modelId="{EDEF1136-1444-4852-A772-8CDF965524ED}" type="presParOf" srcId="{3BDB613D-6DE1-4AC6-A121-6D551D5159EB}" destId="{433F0914-83BD-40E4-AB12-E0E65623892A}" srcOrd="1" destOrd="0" presId="urn:microsoft.com/office/officeart/2005/8/layout/orgChart1"/>
    <dgm:cxn modelId="{6F9E6A0A-9B78-4065-B02F-F6CAAB8F0542}" type="presParOf" srcId="{5E60898C-0E04-40F0-8844-744BE36B0B06}" destId="{E823F01B-ADF5-4048-8D3E-EC3B6AAFE962}" srcOrd="1" destOrd="0" presId="urn:microsoft.com/office/officeart/2005/8/layout/orgChart1"/>
    <dgm:cxn modelId="{5D30C186-A9EC-481B-A505-5C24B2D7D55A}" type="presParOf" srcId="{5E60898C-0E04-40F0-8844-744BE36B0B06}" destId="{543F6558-8ADB-4856-96DD-EA58F50D38B0}" srcOrd="2" destOrd="0" presId="urn:microsoft.com/office/officeart/2005/8/layout/orgChart1"/>
    <dgm:cxn modelId="{B85DEEC0-B7AA-4232-98D9-9BB2985141D6}" type="presParOf" srcId="{9F285459-3E9D-4AF4-8D3B-194932A971A3}" destId="{7E4CBA74-2CD9-4FDA-B3D5-031CE2E15D69}" srcOrd="8" destOrd="0" presId="urn:microsoft.com/office/officeart/2005/8/layout/orgChart1"/>
    <dgm:cxn modelId="{253EF3AE-94D3-4756-86B0-82A90E645660}" type="presParOf" srcId="{9F285459-3E9D-4AF4-8D3B-194932A971A3}" destId="{4438C16F-CC22-4737-A56C-15E36B466E85}" srcOrd="9" destOrd="0" presId="urn:microsoft.com/office/officeart/2005/8/layout/orgChart1"/>
    <dgm:cxn modelId="{63A5BC1F-4681-4560-B250-7B896075B17A}" type="presParOf" srcId="{4438C16F-CC22-4737-A56C-15E36B466E85}" destId="{D37EA758-4341-4B45-8FEE-FEE341866FB4}" srcOrd="0" destOrd="0" presId="urn:microsoft.com/office/officeart/2005/8/layout/orgChart1"/>
    <dgm:cxn modelId="{904B2785-1B56-4D8B-9572-62FB46CBD77E}" type="presParOf" srcId="{D37EA758-4341-4B45-8FEE-FEE341866FB4}" destId="{F811221F-4DA6-4F9E-B20B-B739111CC204}" srcOrd="0" destOrd="0" presId="urn:microsoft.com/office/officeart/2005/8/layout/orgChart1"/>
    <dgm:cxn modelId="{1309B2F7-F2CA-4A2E-81F7-979C75E034AF}" type="presParOf" srcId="{D37EA758-4341-4B45-8FEE-FEE341866FB4}" destId="{70259C55-07F1-4C95-892B-8F694B4C321C}" srcOrd="1" destOrd="0" presId="urn:microsoft.com/office/officeart/2005/8/layout/orgChart1"/>
    <dgm:cxn modelId="{28EA09B5-FA52-4A1E-9BB9-667DE32D2E38}" type="presParOf" srcId="{4438C16F-CC22-4737-A56C-15E36B466E85}" destId="{F7852359-46B0-4A94-B334-DEE4CFCB109A}" srcOrd="1" destOrd="0" presId="urn:microsoft.com/office/officeart/2005/8/layout/orgChart1"/>
    <dgm:cxn modelId="{DB11EAC1-8DFE-44D5-B7AE-93AA523ED104}" type="presParOf" srcId="{4438C16F-CC22-4737-A56C-15E36B466E85}" destId="{C02087F0-1C68-4D1A-9B4A-0D96BE125B85}" srcOrd="2" destOrd="0" presId="urn:microsoft.com/office/officeart/2005/8/layout/orgChart1"/>
    <dgm:cxn modelId="{30DF26BA-3AA5-4298-8FC7-2964FFE97D34}" type="presParOf" srcId="{9F285459-3E9D-4AF4-8D3B-194932A971A3}" destId="{B7970DC4-8FE9-4D82-9429-D5F400A52A64}" srcOrd="10" destOrd="0" presId="urn:microsoft.com/office/officeart/2005/8/layout/orgChart1"/>
    <dgm:cxn modelId="{AE1D3086-2ADF-4842-99DC-2582DEBDEFC4}" type="presParOf" srcId="{9F285459-3E9D-4AF4-8D3B-194932A971A3}" destId="{0561743A-1F7F-46BB-8C99-5BD96A403631}" srcOrd="11" destOrd="0" presId="urn:microsoft.com/office/officeart/2005/8/layout/orgChart1"/>
    <dgm:cxn modelId="{C8BD8B0A-F8C4-49A2-8093-D8D23FD6D85B}" type="presParOf" srcId="{0561743A-1F7F-46BB-8C99-5BD96A403631}" destId="{19B5B4EA-AC40-46DB-AD16-033820B6BD41}" srcOrd="0" destOrd="0" presId="urn:microsoft.com/office/officeart/2005/8/layout/orgChart1"/>
    <dgm:cxn modelId="{B803E913-123D-4569-B191-CFA68FCC4203}" type="presParOf" srcId="{19B5B4EA-AC40-46DB-AD16-033820B6BD41}" destId="{74412A03-1C6D-47EA-BA24-FC01E84C561C}" srcOrd="0" destOrd="0" presId="urn:microsoft.com/office/officeart/2005/8/layout/orgChart1"/>
    <dgm:cxn modelId="{120108D9-5214-4EA8-B535-2119F9FA9CF5}" type="presParOf" srcId="{19B5B4EA-AC40-46DB-AD16-033820B6BD41}" destId="{9586384C-9FEF-4D6F-A0D5-52D914F1D2C6}" srcOrd="1" destOrd="0" presId="urn:microsoft.com/office/officeart/2005/8/layout/orgChart1"/>
    <dgm:cxn modelId="{0FBF782A-8314-424A-98A6-B36CA21BB73D}" type="presParOf" srcId="{0561743A-1F7F-46BB-8C99-5BD96A403631}" destId="{A8E59052-8A4B-403B-BDC6-05F0EEE7C2B2}" srcOrd="1" destOrd="0" presId="urn:microsoft.com/office/officeart/2005/8/layout/orgChart1"/>
    <dgm:cxn modelId="{209412D5-3DA9-41F4-A9E4-1F0780A379F9}" type="presParOf" srcId="{0561743A-1F7F-46BB-8C99-5BD96A403631}" destId="{E7631F19-F07C-4078-9ACC-67519AB4F6CC}" srcOrd="2" destOrd="0" presId="urn:microsoft.com/office/officeart/2005/8/layout/orgChart1"/>
    <dgm:cxn modelId="{23AC33D2-41F5-4232-A4FE-E4CDCABDB1C2}" type="presParOf" srcId="{DB90D48C-657C-4A4B-AB06-7F51431BC65F}" destId="{66BDE8D9-E3B6-4E85-953B-DF8B7889722B}" srcOrd="2" destOrd="0" presId="urn:microsoft.com/office/officeart/2005/8/layout/orgChart1"/>
    <dgm:cxn modelId="{E10FC5CA-C0A3-4F4F-AB04-9DC3976375B5}" type="presParOf" srcId="{814C6896-FB0D-4A57-9BA7-5AF1DF4D8AB8}" destId="{085C9E91-EAD7-4015-B3DB-162A8043DC9D}" srcOrd="2" destOrd="0" presId="urn:microsoft.com/office/officeart/2005/8/layout/orgChart1"/>
    <dgm:cxn modelId="{39C9E21C-C7AA-4AEB-9D17-E28F999D507A}" type="presParOf" srcId="{085C9E91-EAD7-4015-B3DB-162A8043DC9D}" destId="{D6805BC6-99DD-4626-BF7B-441B843EECD7}" srcOrd="0" destOrd="0" presId="urn:microsoft.com/office/officeart/2005/8/layout/orgChart1"/>
    <dgm:cxn modelId="{29AF4CAD-EA74-42EC-AB9B-E3D0D1CA5C29}" type="presParOf" srcId="{085C9E91-EAD7-4015-B3DB-162A8043DC9D}" destId="{415D338A-3B8D-48F0-ADE2-8438A68C8A08}" srcOrd="1" destOrd="0" presId="urn:microsoft.com/office/officeart/2005/8/layout/orgChart1"/>
    <dgm:cxn modelId="{14EF57C7-A151-47EE-8B11-5C452A3D5F85}" type="presParOf" srcId="{415D338A-3B8D-48F0-ADE2-8438A68C8A08}" destId="{DF1794C2-0506-428D-A77D-18EC12FB0E40}" srcOrd="0" destOrd="0" presId="urn:microsoft.com/office/officeart/2005/8/layout/orgChart1"/>
    <dgm:cxn modelId="{4ACCEF4F-CB82-4D94-B916-FC706DF13CB7}" type="presParOf" srcId="{DF1794C2-0506-428D-A77D-18EC12FB0E40}" destId="{0C65B5D3-8F70-4B6C-9322-2145FF3FDC07}" srcOrd="0" destOrd="0" presId="urn:microsoft.com/office/officeart/2005/8/layout/orgChart1"/>
    <dgm:cxn modelId="{AB5691FF-3AB9-42CA-A685-8890A4CCB96C}" type="presParOf" srcId="{DF1794C2-0506-428D-A77D-18EC12FB0E40}" destId="{C1B103F4-0F44-4484-844F-F5FAB53AE9DD}" srcOrd="1" destOrd="0" presId="urn:microsoft.com/office/officeart/2005/8/layout/orgChart1"/>
    <dgm:cxn modelId="{085BF7EF-D6C5-43A6-AC7C-604F8F3D1582}" type="presParOf" srcId="{415D338A-3B8D-48F0-ADE2-8438A68C8A08}" destId="{B39E6277-271D-494F-B528-E0B1F9CEFA38}" srcOrd="1" destOrd="0" presId="urn:microsoft.com/office/officeart/2005/8/layout/orgChart1"/>
    <dgm:cxn modelId="{66A6AF0B-4066-451A-9BBB-C39B0527D209}" type="presParOf" srcId="{415D338A-3B8D-48F0-ADE2-8438A68C8A08}" destId="{D1ADFF7A-2A66-4872-94B6-C282AF43C162}" srcOrd="2" destOrd="0" presId="urn:microsoft.com/office/officeart/2005/8/layout/orgChart1"/>
    <dgm:cxn modelId="{EEF5E7DD-B10C-48C0-A817-93BB617570D4}" type="presParOf" srcId="{085C9E91-EAD7-4015-B3DB-162A8043DC9D}" destId="{5284C877-2E60-4D11-89AB-AD518340066A}" srcOrd="2" destOrd="0" presId="urn:microsoft.com/office/officeart/2005/8/layout/orgChart1"/>
    <dgm:cxn modelId="{1AD65535-3567-4F7C-8C73-87E8030442C3}" type="presParOf" srcId="{085C9E91-EAD7-4015-B3DB-162A8043DC9D}" destId="{B5EFEB8F-F5F7-4E6F-AE6B-89E92A6CD42A}" srcOrd="3" destOrd="0" presId="urn:microsoft.com/office/officeart/2005/8/layout/orgChart1"/>
    <dgm:cxn modelId="{0333B94D-112E-479F-B49C-39672C697ACD}" type="presParOf" srcId="{B5EFEB8F-F5F7-4E6F-AE6B-89E92A6CD42A}" destId="{D223D7ED-E975-46D4-A373-BF8C6674E486}" srcOrd="0" destOrd="0" presId="urn:microsoft.com/office/officeart/2005/8/layout/orgChart1"/>
    <dgm:cxn modelId="{661B2952-16FD-4231-9FEB-4CE10043C8FB}" type="presParOf" srcId="{D223D7ED-E975-46D4-A373-BF8C6674E486}" destId="{8266922E-6B71-40A5-8963-2D4BCDF93DAE}" srcOrd="0" destOrd="0" presId="urn:microsoft.com/office/officeart/2005/8/layout/orgChart1"/>
    <dgm:cxn modelId="{32BCF1CC-8353-41B1-A3EA-BA226B6698AC}" type="presParOf" srcId="{D223D7ED-E975-46D4-A373-BF8C6674E486}" destId="{5008D801-6F5D-43F4-AC0B-4C40C91697DE}" srcOrd="1" destOrd="0" presId="urn:microsoft.com/office/officeart/2005/8/layout/orgChart1"/>
    <dgm:cxn modelId="{E398C568-0DB9-4430-ACA4-4266CA26A231}" type="presParOf" srcId="{B5EFEB8F-F5F7-4E6F-AE6B-89E92A6CD42A}" destId="{BABB5649-076F-4286-B9C2-B47412E83A54}" srcOrd="1" destOrd="0" presId="urn:microsoft.com/office/officeart/2005/8/layout/orgChart1"/>
    <dgm:cxn modelId="{DF271520-EE85-4D8A-83CA-7E6636907E8C}" type="presParOf" srcId="{B5EFEB8F-F5F7-4E6F-AE6B-89E92A6CD42A}" destId="{201E6A51-4240-4F16-A4BC-60F3A6D72A4B}" srcOrd="2" destOrd="0" presId="urn:microsoft.com/office/officeart/2005/8/layout/orgChart1"/>
    <dgm:cxn modelId="{28931880-5A5F-466A-8841-539BE89D805E}" type="presParOf" srcId="{085C9E91-EAD7-4015-B3DB-162A8043DC9D}" destId="{449BF3A8-21A2-4343-B3EC-419F486C5C1F}" srcOrd="4" destOrd="0" presId="urn:microsoft.com/office/officeart/2005/8/layout/orgChart1"/>
    <dgm:cxn modelId="{811DF313-7412-4062-B581-F4FD3C3FB3DA}" type="presParOf" srcId="{085C9E91-EAD7-4015-B3DB-162A8043DC9D}" destId="{DFFA9CC5-2B03-441B-9F4D-23D3856E9147}" srcOrd="5" destOrd="0" presId="urn:microsoft.com/office/officeart/2005/8/layout/orgChart1"/>
    <dgm:cxn modelId="{0EF655E8-CDFD-443E-8AC8-B3511E4A48C9}" type="presParOf" srcId="{DFFA9CC5-2B03-441B-9F4D-23D3856E9147}" destId="{4225DD78-140E-4A7B-952C-BDF120AEE1AA}" srcOrd="0" destOrd="0" presId="urn:microsoft.com/office/officeart/2005/8/layout/orgChart1"/>
    <dgm:cxn modelId="{40B85931-17CD-4841-841A-3C7D25D0C06C}" type="presParOf" srcId="{4225DD78-140E-4A7B-952C-BDF120AEE1AA}" destId="{DBFCFB04-A48A-4DAC-817A-76E31F25B46C}" srcOrd="0" destOrd="0" presId="urn:microsoft.com/office/officeart/2005/8/layout/orgChart1"/>
    <dgm:cxn modelId="{FF69C639-A435-40E9-9A7B-7D76C8847787}" type="presParOf" srcId="{4225DD78-140E-4A7B-952C-BDF120AEE1AA}" destId="{7D780A98-192B-4EB5-9984-115351F81106}" srcOrd="1" destOrd="0" presId="urn:microsoft.com/office/officeart/2005/8/layout/orgChart1"/>
    <dgm:cxn modelId="{326DECD3-D8BC-48E1-9C88-5FB406EEBA85}" type="presParOf" srcId="{DFFA9CC5-2B03-441B-9F4D-23D3856E9147}" destId="{659484CF-D767-4BB3-9230-AA47FB9BCD7A}" srcOrd="1" destOrd="0" presId="urn:microsoft.com/office/officeart/2005/8/layout/orgChart1"/>
    <dgm:cxn modelId="{DCD09D7B-DF63-4549-AC08-53CFB548CDD7}" type="presParOf" srcId="{DFFA9CC5-2B03-441B-9F4D-23D3856E9147}" destId="{53E0D238-1DAE-4541-A1AB-6E1CA82750F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BF3A8-21A2-4343-B3EC-419F486C5C1F}">
      <dsp:nvSpPr>
        <dsp:cNvPr id="0" name=""/>
        <dsp:cNvSpPr/>
      </dsp:nvSpPr>
      <dsp:spPr>
        <a:xfrm>
          <a:off x="4856554" y="754115"/>
          <a:ext cx="97372" cy="1085003"/>
        </a:xfrm>
        <a:custGeom>
          <a:avLst/>
          <a:gdLst/>
          <a:ahLst/>
          <a:cxnLst/>
          <a:rect l="0" t="0" r="0" b="0"/>
          <a:pathLst>
            <a:path>
              <a:moveTo>
                <a:pt x="97372" y="0"/>
              </a:moveTo>
              <a:lnTo>
                <a:pt x="97372" y="1085003"/>
              </a:lnTo>
              <a:lnTo>
                <a:pt x="0" y="108500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84C877-2E60-4D11-89AB-AD518340066A}">
      <dsp:nvSpPr>
        <dsp:cNvPr id="0" name=""/>
        <dsp:cNvSpPr/>
      </dsp:nvSpPr>
      <dsp:spPr>
        <a:xfrm>
          <a:off x="4953926" y="754115"/>
          <a:ext cx="97372" cy="426582"/>
        </a:xfrm>
        <a:custGeom>
          <a:avLst/>
          <a:gdLst/>
          <a:ahLst/>
          <a:cxnLst/>
          <a:rect l="0" t="0" r="0" b="0"/>
          <a:pathLst>
            <a:path>
              <a:moveTo>
                <a:pt x="0" y="0"/>
              </a:moveTo>
              <a:lnTo>
                <a:pt x="0" y="426582"/>
              </a:lnTo>
              <a:lnTo>
                <a:pt x="97372" y="42658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805BC6-99DD-4626-BF7B-441B843EECD7}">
      <dsp:nvSpPr>
        <dsp:cNvPr id="0" name=""/>
        <dsp:cNvSpPr/>
      </dsp:nvSpPr>
      <dsp:spPr>
        <a:xfrm>
          <a:off x="4856554" y="754115"/>
          <a:ext cx="97372" cy="426582"/>
        </a:xfrm>
        <a:custGeom>
          <a:avLst/>
          <a:gdLst/>
          <a:ahLst/>
          <a:cxnLst/>
          <a:rect l="0" t="0" r="0" b="0"/>
          <a:pathLst>
            <a:path>
              <a:moveTo>
                <a:pt x="97372" y="0"/>
              </a:moveTo>
              <a:lnTo>
                <a:pt x="97372" y="426582"/>
              </a:lnTo>
              <a:lnTo>
                <a:pt x="0" y="42658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970DC4-8FE9-4D82-9429-D5F400A52A64}">
      <dsp:nvSpPr>
        <dsp:cNvPr id="0" name=""/>
        <dsp:cNvSpPr/>
      </dsp:nvSpPr>
      <dsp:spPr>
        <a:xfrm>
          <a:off x="7759169" y="2729378"/>
          <a:ext cx="2805243" cy="194744"/>
        </a:xfrm>
        <a:custGeom>
          <a:avLst/>
          <a:gdLst/>
          <a:ahLst/>
          <a:cxnLst/>
          <a:rect l="0" t="0" r="0" b="0"/>
          <a:pathLst>
            <a:path>
              <a:moveTo>
                <a:pt x="0" y="0"/>
              </a:moveTo>
              <a:lnTo>
                <a:pt x="0" y="97372"/>
              </a:lnTo>
              <a:lnTo>
                <a:pt x="2805243" y="97372"/>
              </a:lnTo>
              <a:lnTo>
                <a:pt x="2805243" y="19474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4CBA74-2CD9-4FDA-B3D5-031CE2E15D69}">
      <dsp:nvSpPr>
        <dsp:cNvPr id="0" name=""/>
        <dsp:cNvSpPr/>
      </dsp:nvSpPr>
      <dsp:spPr>
        <a:xfrm>
          <a:off x="7759169" y="2729378"/>
          <a:ext cx="1683146" cy="194744"/>
        </a:xfrm>
        <a:custGeom>
          <a:avLst/>
          <a:gdLst/>
          <a:ahLst/>
          <a:cxnLst/>
          <a:rect l="0" t="0" r="0" b="0"/>
          <a:pathLst>
            <a:path>
              <a:moveTo>
                <a:pt x="0" y="0"/>
              </a:moveTo>
              <a:lnTo>
                <a:pt x="0" y="97372"/>
              </a:lnTo>
              <a:lnTo>
                <a:pt x="1683146" y="97372"/>
              </a:lnTo>
              <a:lnTo>
                <a:pt x="1683146" y="19474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FDA16-A46C-458F-8D7D-646AB51724B4}">
      <dsp:nvSpPr>
        <dsp:cNvPr id="0" name=""/>
        <dsp:cNvSpPr/>
      </dsp:nvSpPr>
      <dsp:spPr>
        <a:xfrm>
          <a:off x="7759169" y="2729378"/>
          <a:ext cx="561048" cy="194744"/>
        </a:xfrm>
        <a:custGeom>
          <a:avLst/>
          <a:gdLst/>
          <a:ahLst/>
          <a:cxnLst/>
          <a:rect l="0" t="0" r="0" b="0"/>
          <a:pathLst>
            <a:path>
              <a:moveTo>
                <a:pt x="0" y="0"/>
              </a:moveTo>
              <a:lnTo>
                <a:pt x="0" y="97372"/>
              </a:lnTo>
              <a:lnTo>
                <a:pt x="561048" y="97372"/>
              </a:lnTo>
              <a:lnTo>
                <a:pt x="561048" y="19474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EAB2EC-6662-4839-9478-2DF94F384A32}">
      <dsp:nvSpPr>
        <dsp:cNvPr id="0" name=""/>
        <dsp:cNvSpPr/>
      </dsp:nvSpPr>
      <dsp:spPr>
        <a:xfrm>
          <a:off x="7198121" y="2729378"/>
          <a:ext cx="561048" cy="194744"/>
        </a:xfrm>
        <a:custGeom>
          <a:avLst/>
          <a:gdLst/>
          <a:ahLst/>
          <a:cxnLst/>
          <a:rect l="0" t="0" r="0" b="0"/>
          <a:pathLst>
            <a:path>
              <a:moveTo>
                <a:pt x="561048" y="0"/>
              </a:moveTo>
              <a:lnTo>
                <a:pt x="561048" y="97372"/>
              </a:lnTo>
              <a:lnTo>
                <a:pt x="0" y="97372"/>
              </a:lnTo>
              <a:lnTo>
                <a:pt x="0" y="19474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5EE4F-3800-4F1B-81D1-3E3F7DA2A8EF}">
      <dsp:nvSpPr>
        <dsp:cNvPr id="0" name=""/>
        <dsp:cNvSpPr/>
      </dsp:nvSpPr>
      <dsp:spPr>
        <a:xfrm>
          <a:off x="6076023" y="2729378"/>
          <a:ext cx="1683146" cy="194744"/>
        </a:xfrm>
        <a:custGeom>
          <a:avLst/>
          <a:gdLst/>
          <a:ahLst/>
          <a:cxnLst/>
          <a:rect l="0" t="0" r="0" b="0"/>
          <a:pathLst>
            <a:path>
              <a:moveTo>
                <a:pt x="1683146" y="0"/>
              </a:moveTo>
              <a:lnTo>
                <a:pt x="1683146" y="97372"/>
              </a:lnTo>
              <a:lnTo>
                <a:pt x="0" y="97372"/>
              </a:lnTo>
              <a:lnTo>
                <a:pt x="0" y="19474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684B17-2F72-43EA-99A2-A8C73EA60743}">
      <dsp:nvSpPr>
        <dsp:cNvPr id="0" name=""/>
        <dsp:cNvSpPr/>
      </dsp:nvSpPr>
      <dsp:spPr>
        <a:xfrm>
          <a:off x="4953926" y="2729378"/>
          <a:ext cx="2805243" cy="194744"/>
        </a:xfrm>
        <a:custGeom>
          <a:avLst/>
          <a:gdLst/>
          <a:ahLst/>
          <a:cxnLst/>
          <a:rect l="0" t="0" r="0" b="0"/>
          <a:pathLst>
            <a:path>
              <a:moveTo>
                <a:pt x="2805243" y="0"/>
              </a:moveTo>
              <a:lnTo>
                <a:pt x="2805243" y="97372"/>
              </a:lnTo>
              <a:lnTo>
                <a:pt x="0" y="97372"/>
              </a:lnTo>
              <a:lnTo>
                <a:pt x="0" y="19474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8AA857-19CA-4345-812C-A9E4F9557071}">
      <dsp:nvSpPr>
        <dsp:cNvPr id="0" name=""/>
        <dsp:cNvSpPr/>
      </dsp:nvSpPr>
      <dsp:spPr>
        <a:xfrm>
          <a:off x="4953926" y="754115"/>
          <a:ext cx="2805243" cy="1511585"/>
        </a:xfrm>
        <a:custGeom>
          <a:avLst/>
          <a:gdLst/>
          <a:ahLst/>
          <a:cxnLst/>
          <a:rect l="0" t="0" r="0" b="0"/>
          <a:pathLst>
            <a:path>
              <a:moveTo>
                <a:pt x="0" y="0"/>
              </a:moveTo>
              <a:lnTo>
                <a:pt x="0" y="1414213"/>
              </a:lnTo>
              <a:lnTo>
                <a:pt x="2805243" y="1414213"/>
              </a:lnTo>
              <a:lnTo>
                <a:pt x="2805243" y="151158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4C4FD-FE28-4528-A2F7-0E507B4CB21D}">
      <dsp:nvSpPr>
        <dsp:cNvPr id="0" name=""/>
        <dsp:cNvSpPr/>
      </dsp:nvSpPr>
      <dsp:spPr>
        <a:xfrm>
          <a:off x="2148682" y="2729378"/>
          <a:ext cx="1683146" cy="194744"/>
        </a:xfrm>
        <a:custGeom>
          <a:avLst/>
          <a:gdLst/>
          <a:ahLst/>
          <a:cxnLst/>
          <a:rect l="0" t="0" r="0" b="0"/>
          <a:pathLst>
            <a:path>
              <a:moveTo>
                <a:pt x="0" y="0"/>
              </a:moveTo>
              <a:lnTo>
                <a:pt x="0" y="97372"/>
              </a:lnTo>
              <a:lnTo>
                <a:pt x="1683146" y="97372"/>
              </a:lnTo>
              <a:lnTo>
                <a:pt x="1683146" y="19474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E5EDE8-AA7C-4D2D-9315-0F505C8B7230}">
      <dsp:nvSpPr>
        <dsp:cNvPr id="0" name=""/>
        <dsp:cNvSpPr/>
      </dsp:nvSpPr>
      <dsp:spPr>
        <a:xfrm>
          <a:off x="2148682" y="2729378"/>
          <a:ext cx="561048" cy="194744"/>
        </a:xfrm>
        <a:custGeom>
          <a:avLst/>
          <a:gdLst/>
          <a:ahLst/>
          <a:cxnLst/>
          <a:rect l="0" t="0" r="0" b="0"/>
          <a:pathLst>
            <a:path>
              <a:moveTo>
                <a:pt x="0" y="0"/>
              </a:moveTo>
              <a:lnTo>
                <a:pt x="0" y="97372"/>
              </a:lnTo>
              <a:lnTo>
                <a:pt x="561048" y="97372"/>
              </a:lnTo>
              <a:lnTo>
                <a:pt x="561048" y="19474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B9B527-ACD3-45E4-A908-DC7C24CF99FB}">
      <dsp:nvSpPr>
        <dsp:cNvPr id="0" name=""/>
        <dsp:cNvSpPr/>
      </dsp:nvSpPr>
      <dsp:spPr>
        <a:xfrm>
          <a:off x="1587633" y="2729378"/>
          <a:ext cx="561048" cy="194744"/>
        </a:xfrm>
        <a:custGeom>
          <a:avLst/>
          <a:gdLst/>
          <a:ahLst/>
          <a:cxnLst/>
          <a:rect l="0" t="0" r="0" b="0"/>
          <a:pathLst>
            <a:path>
              <a:moveTo>
                <a:pt x="561048" y="0"/>
              </a:moveTo>
              <a:lnTo>
                <a:pt x="561048" y="97372"/>
              </a:lnTo>
              <a:lnTo>
                <a:pt x="0" y="97372"/>
              </a:lnTo>
              <a:lnTo>
                <a:pt x="0" y="19474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7E977E-B606-42C9-871A-A19D26A0FE5D}">
      <dsp:nvSpPr>
        <dsp:cNvPr id="0" name=""/>
        <dsp:cNvSpPr/>
      </dsp:nvSpPr>
      <dsp:spPr>
        <a:xfrm>
          <a:off x="465536" y="2729378"/>
          <a:ext cx="1683146" cy="194744"/>
        </a:xfrm>
        <a:custGeom>
          <a:avLst/>
          <a:gdLst/>
          <a:ahLst/>
          <a:cxnLst/>
          <a:rect l="0" t="0" r="0" b="0"/>
          <a:pathLst>
            <a:path>
              <a:moveTo>
                <a:pt x="1683146" y="0"/>
              </a:moveTo>
              <a:lnTo>
                <a:pt x="1683146" y="97372"/>
              </a:lnTo>
              <a:lnTo>
                <a:pt x="0" y="97372"/>
              </a:lnTo>
              <a:lnTo>
                <a:pt x="0" y="194744"/>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AB175-22F5-42CF-A93C-EEBA954E7221}">
      <dsp:nvSpPr>
        <dsp:cNvPr id="0" name=""/>
        <dsp:cNvSpPr/>
      </dsp:nvSpPr>
      <dsp:spPr>
        <a:xfrm>
          <a:off x="2148682" y="754115"/>
          <a:ext cx="2805243" cy="1511585"/>
        </a:xfrm>
        <a:custGeom>
          <a:avLst/>
          <a:gdLst/>
          <a:ahLst/>
          <a:cxnLst/>
          <a:rect l="0" t="0" r="0" b="0"/>
          <a:pathLst>
            <a:path>
              <a:moveTo>
                <a:pt x="2805243" y="0"/>
              </a:moveTo>
              <a:lnTo>
                <a:pt x="2805243" y="1414213"/>
              </a:lnTo>
              <a:lnTo>
                <a:pt x="0" y="1414213"/>
              </a:lnTo>
              <a:lnTo>
                <a:pt x="0" y="151158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E6D01F-9EF4-4014-A724-305B7A6D6A07}">
      <dsp:nvSpPr>
        <dsp:cNvPr id="0" name=""/>
        <dsp:cNvSpPr/>
      </dsp:nvSpPr>
      <dsp:spPr>
        <a:xfrm>
          <a:off x="4490249" y="290439"/>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Tommy Cooper</a:t>
          </a:r>
          <a:br>
            <a:rPr lang="en-US" sz="800" kern="1200" dirty="0"/>
          </a:br>
          <a:r>
            <a:rPr lang="en-US" sz="800" kern="1200" dirty="0"/>
            <a:t>Director</a:t>
          </a:r>
        </a:p>
      </dsp:txBody>
      <dsp:txXfrm>
        <a:off x="4490249" y="290439"/>
        <a:ext cx="927353" cy="463676"/>
      </dsp:txXfrm>
    </dsp:sp>
    <dsp:sp modelId="{71BC05C9-2CE8-4B2C-841D-9D176166703B}">
      <dsp:nvSpPr>
        <dsp:cNvPr id="0" name=""/>
        <dsp:cNvSpPr/>
      </dsp:nvSpPr>
      <dsp:spPr>
        <a:xfrm>
          <a:off x="1685005" y="2265701"/>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Denny Mwangi</a:t>
          </a:r>
          <a:br>
            <a:rPr lang="en-US" sz="800" kern="1200" dirty="0"/>
          </a:br>
          <a:r>
            <a:rPr lang="en-US" sz="800" kern="1200" dirty="0"/>
            <a:t>Asst. Director</a:t>
          </a:r>
          <a:br>
            <a:rPr lang="en-US" sz="800" kern="1200" dirty="0"/>
          </a:br>
          <a:r>
            <a:rPr lang="en-US" sz="800" kern="1200" dirty="0"/>
            <a:t>Income Taxes</a:t>
          </a:r>
        </a:p>
      </dsp:txBody>
      <dsp:txXfrm>
        <a:off x="1685005" y="2265701"/>
        <a:ext cx="927353" cy="463676"/>
      </dsp:txXfrm>
    </dsp:sp>
    <dsp:sp modelId="{904409C0-640A-4251-90A4-C6E5CAFBD9E3}">
      <dsp:nvSpPr>
        <dsp:cNvPr id="0" name=""/>
        <dsp:cNvSpPr/>
      </dsp:nvSpPr>
      <dsp:spPr>
        <a:xfrm>
          <a:off x="1859" y="2924122"/>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Brian Shanaghan</a:t>
          </a:r>
          <a:br>
            <a:rPr lang="en-US" sz="800" kern="1200" dirty="0"/>
          </a:br>
          <a:r>
            <a:rPr lang="en-US" sz="800" kern="1200" dirty="0"/>
            <a:t>Audit Manager</a:t>
          </a:r>
          <a:br>
            <a:rPr lang="en-US" sz="800" kern="1200" dirty="0"/>
          </a:br>
          <a:r>
            <a:rPr lang="en-US" sz="800" kern="1200" dirty="0"/>
            <a:t>Film</a:t>
          </a:r>
        </a:p>
      </dsp:txBody>
      <dsp:txXfrm>
        <a:off x="1859" y="2924122"/>
        <a:ext cx="927353" cy="463676"/>
      </dsp:txXfrm>
    </dsp:sp>
    <dsp:sp modelId="{39E3F915-8DB3-46AE-B532-8FA36A80C8C2}">
      <dsp:nvSpPr>
        <dsp:cNvPr id="0" name=""/>
        <dsp:cNvSpPr/>
      </dsp:nvSpPr>
      <dsp:spPr>
        <a:xfrm>
          <a:off x="1123957" y="2924122"/>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Mike Edwards</a:t>
          </a:r>
          <a:br>
            <a:rPr lang="en-US" sz="800" kern="1200" dirty="0"/>
          </a:br>
          <a:r>
            <a:rPr lang="en-US" sz="800" kern="1200" dirty="0"/>
            <a:t>Audit Manager</a:t>
          </a:r>
          <a:br>
            <a:rPr lang="en-US" sz="800" kern="1200" dirty="0"/>
          </a:br>
          <a:r>
            <a:rPr lang="en-US" sz="800" kern="1200" dirty="0"/>
            <a:t>Corporate</a:t>
          </a:r>
        </a:p>
      </dsp:txBody>
      <dsp:txXfrm>
        <a:off x="1123957" y="2924122"/>
        <a:ext cx="927353" cy="463676"/>
      </dsp:txXfrm>
    </dsp:sp>
    <dsp:sp modelId="{5E0B6546-1260-4092-80BB-4C3253CE6775}">
      <dsp:nvSpPr>
        <dsp:cNvPr id="0" name=""/>
        <dsp:cNvSpPr/>
      </dsp:nvSpPr>
      <dsp:spPr>
        <a:xfrm>
          <a:off x="2246054" y="2924122"/>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Bill Esmond</a:t>
          </a:r>
          <a:br>
            <a:rPr lang="en-US" sz="800" kern="1200" dirty="0"/>
          </a:br>
          <a:r>
            <a:rPr lang="en-US" sz="800" kern="1200" dirty="0"/>
            <a:t>Audit Manager</a:t>
          </a:r>
          <a:br>
            <a:rPr lang="en-US" sz="800" kern="1200" dirty="0"/>
          </a:br>
          <a:r>
            <a:rPr lang="en-US" sz="800" kern="1200" dirty="0"/>
            <a:t>Corporate (OOS)</a:t>
          </a:r>
        </a:p>
      </dsp:txBody>
      <dsp:txXfrm>
        <a:off x="2246054" y="2924122"/>
        <a:ext cx="927353" cy="463676"/>
      </dsp:txXfrm>
    </dsp:sp>
    <dsp:sp modelId="{AA6D9562-666B-4CFA-B99E-CDF4825A424E}">
      <dsp:nvSpPr>
        <dsp:cNvPr id="0" name=""/>
        <dsp:cNvSpPr/>
      </dsp:nvSpPr>
      <dsp:spPr>
        <a:xfrm>
          <a:off x="3368152" y="2924122"/>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Rufus Payne</a:t>
          </a:r>
          <a:br>
            <a:rPr lang="en-US" sz="800" kern="1200" dirty="0"/>
          </a:br>
          <a:r>
            <a:rPr lang="en-US" sz="800" kern="1200" dirty="0"/>
            <a:t>Audit Manager</a:t>
          </a:r>
          <a:br>
            <a:rPr lang="en-US" sz="800" kern="1200" dirty="0"/>
          </a:br>
          <a:r>
            <a:rPr lang="en-US" sz="800" kern="1200" dirty="0"/>
            <a:t>Individual</a:t>
          </a:r>
        </a:p>
      </dsp:txBody>
      <dsp:txXfrm>
        <a:off x="3368152" y="2924122"/>
        <a:ext cx="927353" cy="463676"/>
      </dsp:txXfrm>
    </dsp:sp>
    <dsp:sp modelId="{DF417C1C-71DA-47CD-87C9-49C8C091C21D}">
      <dsp:nvSpPr>
        <dsp:cNvPr id="0" name=""/>
        <dsp:cNvSpPr/>
      </dsp:nvSpPr>
      <dsp:spPr>
        <a:xfrm>
          <a:off x="7295493" y="2265701"/>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Vacant</a:t>
          </a:r>
          <a:br>
            <a:rPr lang="en-US" sz="800" kern="1200" dirty="0"/>
          </a:br>
          <a:r>
            <a:rPr lang="en-US" sz="800" kern="1200" dirty="0"/>
            <a:t>Asst. Director</a:t>
          </a:r>
          <a:br>
            <a:rPr lang="en-US" sz="800" kern="1200" dirty="0"/>
          </a:br>
          <a:r>
            <a:rPr lang="en-US" sz="800" kern="1200" dirty="0"/>
            <a:t>Transaction Taxes</a:t>
          </a:r>
        </a:p>
      </dsp:txBody>
      <dsp:txXfrm>
        <a:off x="7295493" y="2265701"/>
        <a:ext cx="927353" cy="463676"/>
      </dsp:txXfrm>
    </dsp:sp>
    <dsp:sp modelId="{DDF88893-DD7A-4E70-BB7A-8CCDB13ABD91}">
      <dsp:nvSpPr>
        <dsp:cNvPr id="0" name=""/>
        <dsp:cNvSpPr/>
      </dsp:nvSpPr>
      <dsp:spPr>
        <a:xfrm>
          <a:off x="4490249" y="2924122"/>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Suzan Reusch</a:t>
          </a:r>
          <a:br>
            <a:rPr lang="en-US" sz="800" kern="1200" dirty="0"/>
          </a:br>
          <a:r>
            <a:rPr lang="en-US" sz="800" kern="1200" dirty="0"/>
            <a:t>Audit Manager</a:t>
          </a:r>
          <a:br>
            <a:rPr lang="en-US" sz="800" kern="1200" dirty="0"/>
          </a:br>
          <a:r>
            <a:rPr lang="en-US" sz="800" kern="1200" dirty="0"/>
            <a:t>Sales &amp; Use (OOS)</a:t>
          </a:r>
        </a:p>
      </dsp:txBody>
      <dsp:txXfrm>
        <a:off x="4490249" y="2924122"/>
        <a:ext cx="927353" cy="463676"/>
      </dsp:txXfrm>
    </dsp:sp>
    <dsp:sp modelId="{1D60CEB5-73D4-4DE2-9AB6-0C2B564F4A30}">
      <dsp:nvSpPr>
        <dsp:cNvPr id="0" name=""/>
        <dsp:cNvSpPr/>
      </dsp:nvSpPr>
      <dsp:spPr>
        <a:xfrm>
          <a:off x="5612347" y="2924122"/>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Dennis Bono</a:t>
          </a:r>
          <a:br>
            <a:rPr lang="en-US" sz="800" kern="1200" dirty="0"/>
          </a:br>
          <a:r>
            <a:rPr lang="en-US" sz="800" kern="1200" dirty="0"/>
            <a:t>Audit Manager</a:t>
          </a:r>
          <a:br>
            <a:rPr lang="en-US" sz="800" kern="1200" dirty="0"/>
          </a:br>
          <a:r>
            <a:rPr lang="en-US" sz="800" kern="1200" dirty="0"/>
            <a:t>Sales &amp; Use (OOS)</a:t>
          </a:r>
        </a:p>
      </dsp:txBody>
      <dsp:txXfrm>
        <a:off x="5612347" y="2924122"/>
        <a:ext cx="927353" cy="463676"/>
      </dsp:txXfrm>
    </dsp:sp>
    <dsp:sp modelId="{99B3AF6F-23EB-4011-85E5-29C1A31885C2}">
      <dsp:nvSpPr>
        <dsp:cNvPr id="0" name=""/>
        <dsp:cNvSpPr/>
      </dsp:nvSpPr>
      <dsp:spPr>
        <a:xfrm>
          <a:off x="6734444" y="2924122"/>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Jennifer Combs</a:t>
          </a:r>
          <a:br>
            <a:rPr lang="en-US" sz="800" kern="1200" dirty="0"/>
          </a:br>
          <a:r>
            <a:rPr lang="en-US" sz="800" kern="1200" dirty="0"/>
            <a:t>Audit Manager</a:t>
          </a:r>
          <a:br>
            <a:rPr lang="en-US" sz="800" kern="1200" dirty="0"/>
          </a:br>
          <a:r>
            <a:rPr lang="en-US" sz="800" kern="1200" dirty="0"/>
            <a:t>Sales &amp; Use (OOS)</a:t>
          </a:r>
        </a:p>
      </dsp:txBody>
      <dsp:txXfrm>
        <a:off x="6734444" y="2924122"/>
        <a:ext cx="927353" cy="463676"/>
      </dsp:txXfrm>
    </dsp:sp>
    <dsp:sp modelId="{C8C22152-5719-4F4E-B4B3-6B51298D6B9C}">
      <dsp:nvSpPr>
        <dsp:cNvPr id="0" name=""/>
        <dsp:cNvSpPr/>
      </dsp:nvSpPr>
      <dsp:spPr>
        <a:xfrm>
          <a:off x="7856542" y="2924122"/>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Chesy Thomas</a:t>
          </a:r>
          <a:br>
            <a:rPr lang="en-US" sz="800" kern="1200" dirty="0"/>
          </a:br>
          <a:r>
            <a:rPr lang="en-US" sz="800" kern="1200" dirty="0"/>
            <a:t>Audit Manager</a:t>
          </a:r>
          <a:br>
            <a:rPr lang="en-US" sz="800" kern="1200" dirty="0"/>
          </a:br>
          <a:r>
            <a:rPr lang="en-US" sz="800" kern="1200" dirty="0"/>
            <a:t>Sales &amp; Use</a:t>
          </a:r>
        </a:p>
      </dsp:txBody>
      <dsp:txXfrm>
        <a:off x="7856542" y="2924122"/>
        <a:ext cx="927353" cy="463676"/>
      </dsp:txXfrm>
    </dsp:sp>
    <dsp:sp modelId="{F811221F-4DA6-4F9E-B20B-B739111CC204}">
      <dsp:nvSpPr>
        <dsp:cNvPr id="0" name=""/>
        <dsp:cNvSpPr/>
      </dsp:nvSpPr>
      <dsp:spPr>
        <a:xfrm>
          <a:off x="8978639" y="2924122"/>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Mary Catherine Passmore</a:t>
          </a:r>
          <a:br>
            <a:rPr lang="en-US" sz="800" kern="1200" dirty="0"/>
          </a:br>
          <a:r>
            <a:rPr lang="en-US" sz="800" kern="1200" dirty="0"/>
            <a:t>Audit Manager</a:t>
          </a:r>
          <a:br>
            <a:rPr lang="en-US" sz="800" kern="1200" dirty="0"/>
          </a:br>
          <a:r>
            <a:rPr lang="en-US" sz="800" kern="1200" dirty="0"/>
            <a:t>Sales &amp; Use</a:t>
          </a:r>
        </a:p>
      </dsp:txBody>
      <dsp:txXfrm>
        <a:off x="8978639" y="2924122"/>
        <a:ext cx="927353" cy="463676"/>
      </dsp:txXfrm>
    </dsp:sp>
    <dsp:sp modelId="{74412A03-1C6D-47EA-BA24-FC01E84C561C}">
      <dsp:nvSpPr>
        <dsp:cNvPr id="0" name=""/>
        <dsp:cNvSpPr/>
      </dsp:nvSpPr>
      <dsp:spPr>
        <a:xfrm>
          <a:off x="10100736" y="2924122"/>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Emmanuel Nwogor</a:t>
          </a:r>
          <a:br>
            <a:rPr lang="en-US" sz="800" kern="1200" dirty="0"/>
          </a:br>
          <a:r>
            <a:rPr lang="en-US" sz="800" kern="1200" dirty="0"/>
            <a:t>Audit Manager</a:t>
          </a:r>
          <a:br>
            <a:rPr lang="en-US" sz="800" kern="1200" dirty="0"/>
          </a:br>
          <a:r>
            <a:rPr lang="en-US" sz="800" kern="1200" dirty="0"/>
            <a:t>IFTA/IRP/MF</a:t>
          </a:r>
        </a:p>
      </dsp:txBody>
      <dsp:txXfrm>
        <a:off x="10100736" y="2924122"/>
        <a:ext cx="927353" cy="463676"/>
      </dsp:txXfrm>
    </dsp:sp>
    <dsp:sp modelId="{0C65B5D3-8F70-4B6C-9322-2145FF3FDC07}">
      <dsp:nvSpPr>
        <dsp:cNvPr id="0" name=""/>
        <dsp:cNvSpPr/>
      </dsp:nvSpPr>
      <dsp:spPr>
        <a:xfrm>
          <a:off x="3929200" y="948859"/>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Sharon Cleghorn-Martin</a:t>
          </a:r>
          <a:br>
            <a:rPr lang="en-US" sz="800" kern="1200" dirty="0"/>
          </a:br>
          <a:r>
            <a:rPr lang="en-US" sz="800" kern="1200" dirty="0"/>
            <a:t>Business Analyst</a:t>
          </a:r>
        </a:p>
      </dsp:txBody>
      <dsp:txXfrm>
        <a:off x="3929200" y="948859"/>
        <a:ext cx="927353" cy="463676"/>
      </dsp:txXfrm>
    </dsp:sp>
    <dsp:sp modelId="{8266922E-6B71-40A5-8963-2D4BCDF93DAE}">
      <dsp:nvSpPr>
        <dsp:cNvPr id="0" name=""/>
        <dsp:cNvSpPr/>
      </dsp:nvSpPr>
      <dsp:spPr>
        <a:xfrm>
          <a:off x="5051298" y="948859"/>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Nicole Jenkins</a:t>
          </a:r>
          <a:br>
            <a:rPr lang="en-US" sz="800" kern="1200" dirty="0"/>
          </a:br>
          <a:r>
            <a:rPr lang="en-US" sz="800" kern="1200" dirty="0"/>
            <a:t>Exec. Admin. Asst.</a:t>
          </a:r>
        </a:p>
      </dsp:txBody>
      <dsp:txXfrm>
        <a:off x="5051298" y="948859"/>
        <a:ext cx="927353" cy="463676"/>
      </dsp:txXfrm>
    </dsp:sp>
    <dsp:sp modelId="{DBFCFB04-A48A-4DAC-817A-76E31F25B46C}">
      <dsp:nvSpPr>
        <dsp:cNvPr id="0" name=""/>
        <dsp:cNvSpPr/>
      </dsp:nvSpPr>
      <dsp:spPr>
        <a:xfrm>
          <a:off x="3929200" y="1607280"/>
          <a:ext cx="927353" cy="46367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Vladimir Durandin</a:t>
          </a:r>
          <a:br>
            <a:rPr lang="en-US" sz="800" kern="1200" dirty="0"/>
          </a:br>
          <a:r>
            <a:rPr lang="en-US" sz="800" kern="1200" dirty="0"/>
            <a:t>Business Analyst</a:t>
          </a:r>
        </a:p>
      </dsp:txBody>
      <dsp:txXfrm>
        <a:off x="3929200" y="1607280"/>
        <a:ext cx="927353" cy="4636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1440" tIns="45720" rIns="91440" bIns="45720" rtlCol="0"/>
          <a:lstStyle>
            <a:lvl1pPr algn="r">
              <a:defRPr sz="1200"/>
            </a:lvl1pPr>
          </a:lstStyle>
          <a:p>
            <a:fld id="{F7FB51BB-3A56-4800-AB05-D0FE912FF838}" type="datetimeFigureOut">
              <a:rPr lang="en-US" smtClean="0"/>
              <a:t>8/16/2023</a:t>
            </a:fld>
            <a:endParaRPr lang="en-US"/>
          </a:p>
        </p:txBody>
      </p:sp>
      <p:sp>
        <p:nvSpPr>
          <p:cNvPr id="4" name="Slide Image Placeholder 3"/>
          <p:cNvSpPr>
            <a:spLocks noGrp="1" noRot="1" noChangeAspect="1"/>
          </p:cNvSpPr>
          <p:nvPr>
            <p:ph type="sldImg" idx="2"/>
          </p:nvPr>
        </p:nvSpPr>
        <p:spPr>
          <a:xfrm>
            <a:off x="704850"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1440" tIns="45720" rIns="91440" bIns="45720" rtlCol="0" anchor="b"/>
          <a:lstStyle>
            <a:lvl1pPr algn="r">
              <a:defRPr sz="1200"/>
            </a:lvl1pPr>
          </a:lstStyle>
          <a:p>
            <a:fld id="{45E5DD15-5F10-4E89-A725-8877E4E73862}" type="slidenum">
              <a:rPr lang="en-US" smtClean="0"/>
              <a:t>‹#›</a:t>
            </a:fld>
            <a:endParaRPr lang="en-US"/>
          </a:p>
        </p:txBody>
      </p:sp>
    </p:spTree>
    <p:extLst>
      <p:ext uri="{BB962C8B-B14F-4D97-AF65-F5344CB8AC3E}">
        <p14:creationId xmlns:p14="http://schemas.microsoft.com/office/powerpoint/2010/main" val="3180622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4</a:t>
            </a:fld>
            <a:endParaRPr lang="en-US" dirty="0"/>
          </a:p>
        </p:txBody>
      </p:sp>
    </p:spTree>
    <p:extLst>
      <p:ext uri="{BB962C8B-B14F-4D97-AF65-F5344CB8AC3E}">
        <p14:creationId xmlns:p14="http://schemas.microsoft.com/office/powerpoint/2010/main" val="3009248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28</a:t>
            </a:fld>
            <a:endParaRPr lang="en-US" dirty="0"/>
          </a:p>
        </p:txBody>
      </p:sp>
    </p:spTree>
    <p:extLst>
      <p:ext uri="{BB962C8B-B14F-4D97-AF65-F5344CB8AC3E}">
        <p14:creationId xmlns:p14="http://schemas.microsoft.com/office/powerpoint/2010/main" val="49795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30</a:t>
            </a:fld>
            <a:endParaRPr lang="en-US" dirty="0"/>
          </a:p>
        </p:txBody>
      </p:sp>
    </p:spTree>
    <p:extLst>
      <p:ext uri="{BB962C8B-B14F-4D97-AF65-F5344CB8AC3E}">
        <p14:creationId xmlns:p14="http://schemas.microsoft.com/office/powerpoint/2010/main" val="118238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31</a:t>
            </a:fld>
            <a:endParaRPr lang="en-US" dirty="0"/>
          </a:p>
        </p:txBody>
      </p:sp>
    </p:spTree>
    <p:extLst>
      <p:ext uri="{BB962C8B-B14F-4D97-AF65-F5344CB8AC3E}">
        <p14:creationId xmlns:p14="http://schemas.microsoft.com/office/powerpoint/2010/main" val="2211854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32</a:t>
            </a:fld>
            <a:endParaRPr lang="en-US" dirty="0"/>
          </a:p>
        </p:txBody>
      </p:sp>
    </p:spTree>
    <p:extLst>
      <p:ext uri="{BB962C8B-B14F-4D97-AF65-F5344CB8AC3E}">
        <p14:creationId xmlns:p14="http://schemas.microsoft.com/office/powerpoint/2010/main" val="2960142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33</a:t>
            </a:fld>
            <a:endParaRPr lang="en-US" dirty="0"/>
          </a:p>
        </p:txBody>
      </p:sp>
    </p:spTree>
    <p:extLst>
      <p:ext uri="{BB962C8B-B14F-4D97-AF65-F5344CB8AC3E}">
        <p14:creationId xmlns:p14="http://schemas.microsoft.com/office/powerpoint/2010/main" val="740232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35</a:t>
            </a:fld>
            <a:endParaRPr lang="en-US" dirty="0"/>
          </a:p>
        </p:txBody>
      </p:sp>
    </p:spTree>
    <p:extLst>
      <p:ext uri="{BB962C8B-B14F-4D97-AF65-F5344CB8AC3E}">
        <p14:creationId xmlns:p14="http://schemas.microsoft.com/office/powerpoint/2010/main" val="821370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36</a:t>
            </a:fld>
            <a:endParaRPr lang="en-US" dirty="0"/>
          </a:p>
        </p:txBody>
      </p:sp>
    </p:spTree>
    <p:extLst>
      <p:ext uri="{BB962C8B-B14F-4D97-AF65-F5344CB8AC3E}">
        <p14:creationId xmlns:p14="http://schemas.microsoft.com/office/powerpoint/2010/main" val="2981111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38</a:t>
            </a:fld>
            <a:endParaRPr lang="en-US" dirty="0"/>
          </a:p>
        </p:txBody>
      </p:sp>
    </p:spTree>
    <p:extLst>
      <p:ext uri="{BB962C8B-B14F-4D97-AF65-F5344CB8AC3E}">
        <p14:creationId xmlns:p14="http://schemas.microsoft.com/office/powerpoint/2010/main" val="2268459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39</a:t>
            </a:fld>
            <a:endParaRPr lang="en-US" dirty="0"/>
          </a:p>
        </p:txBody>
      </p:sp>
    </p:spTree>
    <p:extLst>
      <p:ext uri="{BB962C8B-B14F-4D97-AF65-F5344CB8AC3E}">
        <p14:creationId xmlns:p14="http://schemas.microsoft.com/office/powerpoint/2010/main" val="877251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40</a:t>
            </a:fld>
            <a:endParaRPr lang="en-US" dirty="0"/>
          </a:p>
        </p:txBody>
      </p:sp>
    </p:spTree>
    <p:extLst>
      <p:ext uri="{BB962C8B-B14F-4D97-AF65-F5344CB8AC3E}">
        <p14:creationId xmlns:p14="http://schemas.microsoft.com/office/powerpoint/2010/main" val="65561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6</a:t>
            </a:fld>
            <a:endParaRPr lang="en-US" dirty="0"/>
          </a:p>
        </p:txBody>
      </p:sp>
    </p:spTree>
    <p:extLst>
      <p:ext uri="{BB962C8B-B14F-4D97-AF65-F5344CB8AC3E}">
        <p14:creationId xmlns:p14="http://schemas.microsoft.com/office/powerpoint/2010/main" val="3872156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41</a:t>
            </a:fld>
            <a:endParaRPr lang="en-US" dirty="0"/>
          </a:p>
        </p:txBody>
      </p:sp>
    </p:spTree>
    <p:extLst>
      <p:ext uri="{BB962C8B-B14F-4D97-AF65-F5344CB8AC3E}">
        <p14:creationId xmlns:p14="http://schemas.microsoft.com/office/powerpoint/2010/main" val="3581989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42</a:t>
            </a:fld>
            <a:endParaRPr lang="en-US" dirty="0"/>
          </a:p>
        </p:txBody>
      </p:sp>
    </p:spTree>
    <p:extLst>
      <p:ext uri="{BB962C8B-B14F-4D97-AF65-F5344CB8AC3E}">
        <p14:creationId xmlns:p14="http://schemas.microsoft.com/office/powerpoint/2010/main" val="3878589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43</a:t>
            </a:fld>
            <a:endParaRPr lang="en-US" dirty="0"/>
          </a:p>
        </p:txBody>
      </p:sp>
    </p:spTree>
    <p:extLst>
      <p:ext uri="{BB962C8B-B14F-4D97-AF65-F5344CB8AC3E}">
        <p14:creationId xmlns:p14="http://schemas.microsoft.com/office/powerpoint/2010/main" val="664903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as customers typically do business with those companies that are committed to understanding and satisfying our needs. When one company does not please us, we look for a replacement. </a:t>
            </a:r>
          </a:p>
          <a:p>
            <a:r>
              <a:rPr lang="en-US" sz="1200" kern="1200" dirty="0">
                <a:solidFill>
                  <a:schemeClr val="tx1"/>
                </a:solidFill>
                <a:effectLst/>
                <a:latin typeface="+mn-lt"/>
                <a:ea typeface="+mn-ea"/>
                <a:cs typeface="+mn-cs"/>
              </a:rPr>
              <a:t>Through success in these categories—</a:t>
            </a:r>
            <a:r>
              <a:rPr lang="en-US" sz="1200" b="1" i="1" kern="1200" dirty="0">
                <a:solidFill>
                  <a:schemeClr val="tx1"/>
                </a:solidFill>
                <a:effectLst/>
                <a:latin typeface="+mn-lt"/>
                <a:ea typeface="+mn-ea"/>
                <a:cs typeface="+mn-cs"/>
              </a:rPr>
              <a:t>customer focused</a:t>
            </a:r>
            <a:r>
              <a:rPr lang="en-US" sz="1200" kern="1200" dirty="0">
                <a:solidFill>
                  <a:schemeClr val="tx1"/>
                </a:solidFill>
                <a:effectLst/>
                <a:latin typeface="+mn-lt"/>
                <a:ea typeface="+mn-ea"/>
                <a:cs typeface="+mn-cs"/>
              </a:rPr>
              <a:t> vision, </a:t>
            </a:r>
            <a:r>
              <a:rPr lang="en-US" sz="1200" b="1" i="1" kern="1200" dirty="0">
                <a:solidFill>
                  <a:schemeClr val="tx1"/>
                </a:solidFill>
                <a:effectLst/>
                <a:latin typeface="+mn-lt"/>
                <a:ea typeface="+mn-ea"/>
                <a:cs typeface="+mn-cs"/>
              </a:rPr>
              <a:t>responsiveness</a:t>
            </a:r>
            <a:r>
              <a:rPr lang="en-US" sz="1200" kern="1200" dirty="0">
                <a:solidFill>
                  <a:schemeClr val="tx1"/>
                </a:solidFill>
                <a:effectLst/>
                <a:latin typeface="+mn-lt"/>
                <a:ea typeface="+mn-ea"/>
                <a:cs typeface="+mn-cs"/>
              </a:rPr>
              <a:t> to our needs, </a:t>
            </a:r>
            <a:r>
              <a:rPr lang="en-US" sz="1200" b="1" i="1" kern="1200" dirty="0">
                <a:solidFill>
                  <a:schemeClr val="tx1"/>
                </a:solidFill>
                <a:effectLst/>
                <a:latin typeface="+mn-lt"/>
                <a:ea typeface="+mn-ea"/>
                <a:cs typeface="+mn-cs"/>
              </a:rPr>
              <a:t>differentiation</a:t>
            </a:r>
            <a:r>
              <a:rPr lang="en-US" sz="1200" kern="1200" dirty="0">
                <a:solidFill>
                  <a:schemeClr val="tx1"/>
                </a:solidFill>
                <a:effectLst/>
                <a:latin typeface="+mn-lt"/>
                <a:ea typeface="+mn-ea"/>
                <a:cs typeface="+mn-cs"/>
              </a:rPr>
              <a:t> in the market, and a drive for </a:t>
            </a:r>
            <a:r>
              <a:rPr lang="en-US" sz="1200" b="1" i="1" kern="1200" dirty="0">
                <a:solidFill>
                  <a:schemeClr val="tx1"/>
                </a:solidFill>
                <a:effectLst/>
                <a:latin typeface="+mn-lt"/>
                <a:ea typeface="+mn-ea"/>
                <a:cs typeface="+mn-cs"/>
              </a:rPr>
              <a:t>continuous improvement</a:t>
            </a:r>
            <a:r>
              <a:rPr lang="en-US" sz="1200" kern="1200" dirty="0">
                <a:solidFill>
                  <a:schemeClr val="tx1"/>
                </a:solidFill>
                <a:effectLst/>
                <a:latin typeface="+mn-lt"/>
                <a:ea typeface="+mn-ea"/>
                <a:cs typeface="+mn-cs"/>
              </a:rPr>
              <a:t>—customers will keep coming back for your business. The failure to succeed, however, drives customers to go elsewhere.</a:t>
            </a:r>
          </a:p>
          <a:p>
            <a:r>
              <a:rPr lang="en-US" sz="1200" kern="1200" dirty="0">
                <a:solidFill>
                  <a:schemeClr val="tx1"/>
                </a:solidFill>
                <a:effectLst/>
                <a:latin typeface="+mn-lt"/>
                <a:ea typeface="+mn-ea"/>
                <a:cs typeface="+mn-cs"/>
              </a:rPr>
              <a:t>Organizations will only be successful if they understand their customers’ needs and continuously improve the processes that deliver those needs and delight their customers. This Lean Six Sigma White Belt course is your next step in becoming a great leader through the effective and efficient management of business processes.</a:t>
            </a:r>
          </a:p>
          <a:p>
            <a:endParaRPr lang="en-US" dirty="0"/>
          </a:p>
        </p:txBody>
      </p:sp>
      <p:sp>
        <p:nvSpPr>
          <p:cNvPr id="4" name="Slide Number Placeholder 3"/>
          <p:cNvSpPr>
            <a:spLocks noGrp="1"/>
          </p:cNvSpPr>
          <p:nvPr>
            <p:ph type="sldNum" sz="quarter" idx="10"/>
          </p:nvPr>
        </p:nvSpPr>
        <p:spPr/>
        <p:txBody>
          <a:bodyPr/>
          <a:lstStyle/>
          <a:p>
            <a:fld id="{611BE374-13AA-40D4-8755-CEBF2579447C}" type="slidenum">
              <a:rPr lang="en-US" smtClean="0"/>
              <a:t>45</a:t>
            </a:fld>
            <a:endParaRPr lang="en-US"/>
          </a:p>
        </p:txBody>
      </p:sp>
    </p:spTree>
    <p:extLst>
      <p:ext uri="{BB962C8B-B14F-4D97-AF65-F5344CB8AC3E}">
        <p14:creationId xmlns:p14="http://schemas.microsoft.com/office/powerpoint/2010/main" val="373958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as customers typically do business with those companies that are committed to understanding and satisfying our needs. When one company does not please us, we look for a replacement. </a:t>
            </a:r>
          </a:p>
          <a:p>
            <a:r>
              <a:rPr lang="en-US" sz="1200" kern="1200" dirty="0">
                <a:solidFill>
                  <a:schemeClr val="tx1"/>
                </a:solidFill>
                <a:effectLst/>
                <a:latin typeface="+mn-lt"/>
                <a:ea typeface="+mn-ea"/>
                <a:cs typeface="+mn-cs"/>
              </a:rPr>
              <a:t>Through success in these categories—</a:t>
            </a:r>
            <a:r>
              <a:rPr lang="en-US" sz="1200" b="1" i="1" kern="1200" dirty="0">
                <a:solidFill>
                  <a:schemeClr val="tx1"/>
                </a:solidFill>
                <a:effectLst/>
                <a:latin typeface="+mn-lt"/>
                <a:ea typeface="+mn-ea"/>
                <a:cs typeface="+mn-cs"/>
              </a:rPr>
              <a:t>customer focused</a:t>
            </a:r>
            <a:r>
              <a:rPr lang="en-US" sz="1200" kern="1200" dirty="0">
                <a:solidFill>
                  <a:schemeClr val="tx1"/>
                </a:solidFill>
                <a:effectLst/>
                <a:latin typeface="+mn-lt"/>
                <a:ea typeface="+mn-ea"/>
                <a:cs typeface="+mn-cs"/>
              </a:rPr>
              <a:t> vision, </a:t>
            </a:r>
            <a:r>
              <a:rPr lang="en-US" sz="1200" b="1" i="1" kern="1200" dirty="0">
                <a:solidFill>
                  <a:schemeClr val="tx1"/>
                </a:solidFill>
                <a:effectLst/>
                <a:latin typeface="+mn-lt"/>
                <a:ea typeface="+mn-ea"/>
                <a:cs typeface="+mn-cs"/>
              </a:rPr>
              <a:t>responsiveness</a:t>
            </a:r>
            <a:r>
              <a:rPr lang="en-US" sz="1200" kern="1200" dirty="0">
                <a:solidFill>
                  <a:schemeClr val="tx1"/>
                </a:solidFill>
                <a:effectLst/>
                <a:latin typeface="+mn-lt"/>
                <a:ea typeface="+mn-ea"/>
                <a:cs typeface="+mn-cs"/>
              </a:rPr>
              <a:t> to our needs, </a:t>
            </a:r>
            <a:r>
              <a:rPr lang="en-US" sz="1200" b="1" i="1" kern="1200" dirty="0">
                <a:solidFill>
                  <a:schemeClr val="tx1"/>
                </a:solidFill>
                <a:effectLst/>
                <a:latin typeface="+mn-lt"/>
                <a:ea typeface="+mn-ea"/>
                <a:cs typeface="+mn-cs"/>
              </a:rPr>
              <a:t>differentiation</a:t>
            </a:r>
            <a:r>
              <a:rPr lang="en-US" sz="1200" kern="1200" dirty="0">
                <a:solidFill>
                  <a:schemeClr val="tx1"/>
                </a:solidFill>
                <a:effectLst/>
                <a:latin typeface="+mn-lt"/>
                <a:ea typeface="+mn-ea"/>
                <a:cs typeface="+mn-cs"/>
              </a:rPr>
              <a:t> in the market, and a drive for </a:t>
            </a:r>
            <a:r>
              <a:rPr lang="en-US" sz="1200" b="1" i="1" kern="1200" dirty="0">
                <a:solidFill>
                  <a:schemeClr val="tx1"/>
                </a:solidFill>
                <a:effectLst/>
                <a:latin typeface="+mn-lt"/>
                <a:ea typeface="+mn-ea"/>
                <a:cs typeface="+mn-cs"/>
              </a:rPr>
              <a:t>continuous improvement</a:t>
            </a:r>
            <a:r>
              <a:rPr lang="en-US" sz="1200" kern="1200" dirty="0">
                <a:solidFill>
                  <a:schemeClr val="tx1"/>
                </a:solidFill>
                <a:effectLst/>
                <a:latin typeface="+mn-lt"/>
                <a:ea typeface="+mn-ea"/>
                <a:cs typeface="+mn-cs"/>
              </a:rPr>
              <a:t>—customers will keep coming back for your business. The failure to succeed, however, drives customers to go elsewhere.</a:t>
            </a:r>
          </a:p>
          <a:p>
            <a:r>
              <a:rPr lang="en-US" sz="1200" kern="1200" dirty="0">
                <a:solidFill>
                  <a:schemeClr val="tx1"/>
                </a:solidFill>
                <a:effectLst/>
                <a:latin typeface="+mn-lt"/>
                <a:ea typeface="+mn-ea"/>
                <a:cs typeface="+mn-cs"/>
              </a:rPr>
              <a:t>Organizations will only be successful if they understand their customers’ needs and continuously improve the processes that deliver those needs and delight their customers. This Lean Six Sigma White Belt course is your next step in becoming a great leader through the effective and efficient management of business processes.</a:t>
            </a:r>
          </a:p>
          <a:p>
            <a:endParaRPr lang="en-US" dirty="0"/>
          </a:p>
        </p:txBody>
      </p:sp>
      <p:sp>
        <p:nvSpPr>
          <p:cNvPr id="4" name="Slide Number Placeholder 3"/>
          <p:cNvSpPr>
            <a:spLocks noGrp="1"/>
          </p:cNvSpPr>
          <p:nvPr>
            <p:ph type="sldNum" sz="quarter" idx="10"/>
          </p:nvPr>
        </p:nvSpPr>
        <p:spPr/>
        <p:txBody>
          <a:bodyPr/>
          <a:lstStyle/>
          <a:p>
            <a:fld id="{611BE374-13AA-40D4-8755-CEBF2579447C}" type="slidenum">
              <a:rPr lang="en-US" smtClean="0"/>
              <a:t>46</a:t>
            </a:fld>
            <a:endParaRPr lang="en-US"/>
          </a:p>
        </p:txBody>
      </p:sp>
    </p:spTree>
    <p:extLst>
      <p:ext uri="{BB962C8B-B14F-4D97-AF65-F5344CB8AC3E}">
        <p14:creationId xmlns:p14="http://schemas.microsoft.com/office/powerpoint/2010/main" val="180329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as customers typically do business with those companies that are committed to understanding and satisfying our needs. When one company does not please us, we look for a replacement. </a:t>
            </a:r>
          </a:p>
          <a:p>
            <a:r>
              <a:rPr lang="en-US" sz="1200" kern="1200" dirty="0">
                <a:solidFill>
                  <a:schemeClr val="tx1"/>
                </a:solidFill>
                <a:effectLst/>
                <a:latin typeface="+mn-lt"/>
                <a:ea typeface="+mn-ea"/>
                <a:cs typeface="+mn-cs"/>
              </a:rPr>
              <a:t>Through success in these categories—</a:t>
            </a:r>
            <a:r>
              <a:rPr lang="en-US" sz="1200" b="1" i="1" kern="1200" dirty="0">
                <a:solidFill>
                  <a:schemeClr val="tx1"/>
                </a:solidFill>
                <a:effectLst/>
                <a:latin typeface="+mn-lt"/>
                <a:ea typeface="+mn-ea"/>
                <a:cs typeface="+mn-cs"/>
              </a:rPr>
              <a:t>customer focused</a:t>
            </a:r>
            <a:r>
              <a:rPr lang="en-US" sz="1200" kern="1200" dirty="0">
                <a:solidFill>
                  <a:schemeClr val="tx1"/>
                </a:solidFill>
                <a:effectLst/>
                <a:latin typeface="+mn-lt"/>
                <a:ea typeface="+mn-ea"/>
                <a:cs typeface="+mn-cs"/>
              </a:rPr>
              <a:t> vision, </a:t>
            </a:r>
            <a:r>
              <a:rPr lang="en-US" sz="1200" b="1" i="1" kern="1200" dirty="0">
                <a:solidFill>
                  <a:schemeClr val="tx1"/>
                </a:solidFill>
                <a:effectLst/>
                <a:latin typeface="+mn-lt"/>
                <a:ea typeface="+mn-ea"/>
                <a:cs typeface="+mn-cs"/>
              </a:rPr>
              <a:t>responsiveness</a:t>
            </a:r>
            <a:r>
              <a:rPr lang="en-US" sz="1200" kern="1200" dirty="0">
                <a:solidFill>
                  <a:schemeClr val="tx1"/>
                </a:solidFill>
                <a:effectLst/>
                <a:latin typeface="+mn-lt"/>
                <a:ea typeface="+mn-ea"/>
                <a:cs typeface="+mn-cs"/>
              </a:rPr>
              <a:t> to our needs, </a:t>
            </a:r>
            <a:r>
              <a:rPr lang="en-US" sz="1200" b="1" i="1" kern="1200" dirty="0">
                <a:solidFill>
                  <a:schemeClr val="tx1"/>
                </a:solidFill>
                <a:effectLst/>
                <a:latin typeface="+mn-lt"/>
                <a:ea typeface="+mn-ea"/>
                <a:cs typeface="+mn-cs"/>
              </a:rPr>
              <a:t>differentiation</a:t>
            </a:r>
            <a:r>
              <a:rPr lang="en-US" sz="1200" kern="1200" dirty="0">
                <a:solidFill>
                  <a:schemeClr val="tx1"/>
                </a:solidFill>
                <a:effectLst/>
                <a:latin typeface="+mn-lt"/>
                <a:ea typeface="+mn-ea"/>
                <a:cs typeface="+mn-cs"/>
              </a:rPr>
              <a:t> in the market, and a drive for </a:t>
            </a:r>
            <a:r>
              <a:rPr lang="en-US" sz="1200" b="1" i="1" kern="1200" dirty="0">
                <a:solidFill>
                  <a:schemeClr val="tx1"/>
                </a:solidFill>
                <a:effectLst/>
                <a:latin typeface="+mn-lt"/>
                <a:ea typeface="+mn-ea"/>
                <a:cs typeface="+mn-cs"/>
              </a:rPr>
              <a:t>continuous improvement</a:t>
            </a:r>
            <a:r>
              <a:rPr lang="en-US" sz="1200" kern="1200" dirty="0">
                <a:solidFill>
                  <a:schemeClr val="tx1"/>
                </a:solidFill>
                <a:effectLst/>
                <a:latin typeface="+mn-lt"/>
                <a:ea typeface="+mn-ea"/>
                <a:cs typeface="+mn-cs"/>
              </a:rPr>
              <a:t>—customers will keep coming back for your business. The failure to succeed, however, drives customers to go elsewhere.</a:t>
            </a:r>
          </a:p>
          <a:p>
            <a:r>
              <a:rPr lang="en-US" sz="1200" kern="1200" dirty="0">
                <a:solidFill>
                  <a:schemeClr val="tx1"/>
                </a:solidFill>
                <a:effectLst/>
                <a:latin typeface="+mn-lt"/>
                <a:ea typeface="+mn-ea"/>
                <a:cs typeface="+mn-cs"/>
              </a:rPr>
              <a:t>Organizations will only be successful if they understand their customers’ needs and continuously improve the processes that deliver those needs and delight their customers. This Lean Six Sigma White Belt course is your next step in becoming a great leader through the effective and efficient management of business processes.</a:t>
            </a:r>
          </a:p>
          <a:p>
            <a:endParaRPr lang="en-US" dirty="0"/>
          </a:p>
        </p:txBody>
      </p:sp>
      <p:sp>
        <p:nvSpPr>
          <p:cNvPr id="4" name="Slide Number Placeholder 3"/>
          <p:cNvSpPr>
            <a:spLocks noGrp="1"/>
          </p:cNvSpPr>
          <p:nvPr>
            <p:ph type="sldNum" sz="quarter" idx="10"/>
          </p:nvPr>
        </p:nvSpPr>
        <p:spPr/>
        <p:txBody>
          <a:bodyPr/>
          <a:lstStyle/>
          <a:p>
            <a:fld id="{611BE374-13AA-40D4-8755-CEBF2579447C}" type="slidenum">
              <a:rPr lang="en-US" smtClean="0"/>
              <a:t>47</a:t>
            </a:fld>
            <a:endParaRPr lang="en-US"/>
          </a:p>
        </p:txBody>
      </p:sp>
    </p:spTree>
    <p:extLst>
      <p:ext uri="{BB962C8B-B14F-4D97-AF65-F5344CB8AC3E}">
        <p14:creationId xmlns:p14="http://schemas.microsoft.com/office/powerpoint/2010/main" val="3199591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as customers typically do business with those companies that are committed to understanding and satisfying our needs. When one company does not please us, we look for a replacement. </a:t>
            </a:r>
          </a:p>
          <a:p>
            <a:r>
              <a:rPr lang="en-US" sz="1200" kern="1200" dirty="0">
                <a:solidFill>
                  <a:schemeClr val="tx1"/>
                </a:solidFill>
                <a:effectLst/>
                <a:latin typeface="+mn-lt"/>
                <a:ea typeface="+mn-ea"/>
                <a:cs typeface="+mn-cs"/>
              </a:rPr>
              <a:t>Through success in these categories—</a:t>
            </a:r>
            <a:r>
              <a:rPr lang="en-US" sz="1200" b="1" i="1" kern="1200" dirty="0">
                <a:solidFill>
                  <a:schemeClr val="tx1"/>
                </a:solidFill>
                <a:effectLst/>
                <a:latin typeface="+mn-lt"/>
                <a:ea typeface="+mn-ea"/>
                <a:cs typeface="+mn-cs"/>
              </a:rPr>
              <a:t>customer focused</a:t>
            </a:r>
            <a:r>
              <a:rPr lang="en-US" sz="1200" kern="1200" dirty="0">
                <a:solidFill>
                  <a:schemeClr val="tx1"/>
                </a:solidFill>
                <a:effectLst/>
                <a:latin typeface="+mn-lt"/>
                <a:ea typeface="+mn-ea"/>
                <a:cs typeface="+mn-cs"/>
              </a:rPr>
              <a:t> vision, </a:t>
            </a:r>
            <a:r>
              <a:rPr lang="en-US" sz="1200" b="1" i="1" kern="1200" dirty="0">
                <a:solidFill>
                  <a:schemeClr val="tx1"/>
                </a:solidFill>
                <a:effectLst/>
                <a:latin typeface="+mn-lt"/>
                <a:ea typeface="+mn-ea"/>
                <a:cs typeface="+mn-cs"/>
              </a:rPr>
              <a:t>responsiveness</a:t>
            </a:r>
            <a:r>
              <a:rPr lang="en-US" sz="1200" kern="1200" dirty="0">
                <a:solidFill>
                  <a:schemeClr val="tx1"/>
                </a:solidFill>
                <a:effectLst/>
                <a:latin typeface="+mn-lt"/>
                <a:ea typeface="+mn-ea"/>
                <a:cs typeface="+mn-cs"/>
              </a:rPr>
              <a:t> to our needs, </a:t>
            </a:r>
            <a:r>
              <a:rPr lang="en-US" sz="1200" b="1" i="1" kern="1200" dirty="0">
                <a:solidFill>
                  <a:schemeClr val="tx1"/>
                </a:solidFill>
                <a:effectLst/>
                <a:latin typeface="+mn-lt"/>
                <a:ea typeface="+mn-ea"/>
                <a:cs typeface="+mn-cs"/>
              </a:rPr>
              <a:t>differentiation</a:t>
            </a:r>
            <a:r>
              <a:rPr lang="en-US" sz="1200" kern="1200" dirty="0">
                <a:solidFill>
                  <a:schemeClr val="tx1"/>
                </a:solidFill>
                <a:effectLst/>
                <a:latin typeface="+mn-lt"/>
                <a:ea typeface="+mn-ea"/>
                <a:cs typeface="+mn-cs"/>
              </a:rPr>
              <a:t> in the market, and a drive for </a:t>
            </a:r>
            <a:r>
              <a:rPr lang="en-US" sz="1200" b="1" i="1" kern="1200" dirty="0">
                <a:solidFill>
                  <a:schemeClr val="tx1"/>
                </a:solidFill>
                <a:effectLst/>
                <a:latin typeface="+mn-lt"/>
                <a:ea typeface="+mn-ea"/>
                <a:cs typeface="+mn-cs"/>
              </a:rPr>
              <a:t>continuous improvement</a:t>
            </a:r>
            <a:r>
              <a:rPr lang="en-US" sz="1200" kern="1200" dirty="0">
                <a:solidFill>
                  <a:schemeClr val="tx1"/>
                </a:solidFill>
                <a:effectLst/>
                <a:latin typeface="+mn-lt"/>
                <a:ea typeface="+mn-ea"/>
                <a:cs typeface="+mn-cs"/>
              </a:rPr>
              <a:t>—customers will keep coming back for your business. The failure to succeed, however, drives customers to go elsewhere.</a:t>
            </a:r>
          </a:p>
          <a:p>
            <a:r>
              <a:rPr lang="en-US" sz="1200" kern="1200" dirty="0">
                <a:solidFill>
                  <a:schemeClr val="tx1"/>
                </a:solidFill>
                <a:effectLst/>
                <a:latin typeface="+mn-lt"/>
                <a:ea typeface="+mn-ea"/>
                <a:cs typeface="+mn-cs"/>
              </a:rPr>
              <a:t>Organizations will only be successful if they understand their customers’ needs and continuously improve the processes that deliver those needs and delight their customers. This Lean Six Sigma White Belt course is your next step in becoming a great leader through the effective and efficient management of business processes.</a:t>
            </a:r>
          </a:p>
          <a:p>
            <a:endParaRPr lang="en-US" dirty="0"/>
          </a:p>
        </p:txBody>
      </p:sp>
      <p:sp>
        <p:nvSpPr>
          <p:cNvPr id="4" name="Slide Number Placeholder 3"/>
          <p:cNvSpPr>
            <a:spLocks noGrp="1"/>
          </p:cNvSpPr>
          <p:nvPr>
            <p:ph type="sldNum" sz="quarter" idx="10"/>
          </p:nvPr>
        </p:nvSpPr>
        <p:spPr/>
        <p:txBody>
          <a:bodyPr/>
          <a:lstStyle/>
          <a:p>
            <a:fld id="{611BE374-13AA-40D4-8755-CEBF2579447C}" type="slidenum">
              <a:rPr lang="en-US" smtClean="0"/>
              <a:t>48</a:t>
            </a:fld>
            <a:endParaRPr lang="en-US"/>
          </a:p>
        </p:txBody>
      </p:sp>
    </p:spTree>
    <p:extLst>
      <p:ext uri="{BB962C8B-B14F-4D97-AF65-F5344CB8AC3E}">
        <p14:creationId xmlns:p14="http://schemas.microsoft.com/office/powerpoint/2010/main" val="3298641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7-78F8-432E-88ED-F3B4852E95D9}" type="slidenum">
              <a:rPr lang="en-US" smtClean="0"/>
              <a:t>50</a:t>
            </a:fld>
            <a:endParaRPr lang="en-US"/>
          </a:p>
        </p:txBody>
      </p:sp>
    </p:spTree>
    <p:extLst>
      <p:ext uri="{BB962C8B-B14F-4D97-AF65-F5344CB8AC3E}">
        <p14:creationId xmlns:p14="http://schemas.microsoft.com/office/powerpoint/2010/main" val="2786994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7-78F8-432E-88ED-F3B4852E95D9}" type="slidenum">
              <a:rPr lang="en-US" smtClean="0"/>
              <a:t>51</a:t>
            </a:fld>
            <a:endParaRPr lang="en-US"/>
          </a:p>
        </p:txBody>
      </p:sp>
    </p:spTree>
    <p:extLst>
      <p:ext uri="{BB962C8B-B14F-4D97-AF65-F5344CB8AC3E}">
        <p14:creationId xmlns:p14="http://schemas.microsoft.com/office/powerpoint/2010/main" val="3985062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7-78F8-432E-88ED-F3B4852E95D9}" type="slidenum">
              <a:rPr lang="en-US" smtClean="0"/>
              <a:t>60</a:t>
            </a:fld>
            <a:endParaRPr lang="en-US"/>
          </a:p>
        </p:txBody>
      </p:sp>
    </p:spTree>
    <p:extLst>
      <p:ext uri="{BB962C8B-B14F-4D97-AF65-F5344CB8AC3E}">
        <p14:creationId xmlns:p14="http://schemas.microsoft.com/office/powerpoint/2010/main" val="195086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19</a:t>
            </a:fld>
            <a:endParaRPr lang="en-US" dirty="0"/>
          </a:p>
        </p:txBody>
      </p:sp>
    </p:spTree>
    <p:extLst>
      <p:ext uri="{BB962C8B-B14F-4D97-AF65-F5344CB8AC3E}">
        <p14:creationId xmlns:p14="http://schemas.microsoft.com/office/powerpoint/2010/main" val="22875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who we are, what do we do?</a:t>
            </a:r>
          </a:p>
        </p:txBody>
      </p:sp>
      <p:sp>
        <p:nvSpPr>
          <p:cNvPr id="4" name="Slide Number Placeholder 3"/>
          <p:cNvSpPr>
            <a:spLocks noGrp="1"/>
          </p:cNvSpPr>
          <p:nvPr>
            <p:ph type="sldNum" sz="quarter" idx="5"/>
          </p:nvPr>
        </p:nvSpPr>
        <p:spPr/>
        <p:txBody>
          <a:bodyPr/>
          <a:lstStyle/>
          <a:p>
            <a:fld id="{75D5A0C7-78F8-432E-88ED-F3B4852E95D9}" type="slidenum">
              <a:rPr lang="en-US" smtClean="0"/>
              <a:t>61</a:t>
            </a:fld>
            <a:endParaRPr lang="en-US"/>
          </a:p>
        </p:txBody>
      </p:sp>
    </p:spTree>
    <p:extLst>
      <p:ext uri="{BB962C8B-B14F-4D97-AF65-F5344CB8AC3E}">
        <p14:creationId xmlns:p14="http://schemas.microsoft.com/office/powerpoint/2010/main" val="1779427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7-78F8-432E-88ED-F3B4852E95D9}" type="slidenum">
              <a:rPr lang="en-US" smtClean="0"/>
              <a:t>63</a:t>
            </a:fld>
            <a:endParaRPr lang="en-US"/>
          </a:p>
        </p:txBody>
      </p:sp>
    </p:spTree>
    <p:extLst>
      <p:ext uri="{BB962C8B-B14F-4D97-AF65-F5344CB8AC3E}">
        <p14:creationId xmlns:p14="http://schemas.microsoft.com/office/powerpoint/2010/main" val="445293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7-78F8-432E-88ED-F3B4852E95D9}" type="slidenum">
              <a:rPr lang="en-US" smtClean="0"/>
              <a:t>64</a:t>
            </a:fld>
            <a:endParaRPr lang="en-US"/>
          </a:p>
        </p:txBody>
      </p:sp>
    </p:spTree>
    <p:extLst>
      <p:ext uri="{BB962C8B-B14F-4D97-AF65-F5344CB8AC3E}">
        <p14:creationId xmlns:p14="http://schemas.microsoft.com/office/powerpoint/2010/main" val="2799702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7-78F8-432E-88ED-F3B4852E95D9}" type="slidenum">
              <a:rPr lang="en-US" smtClean="0"/>
              <a:t>65</a:t>
            </a:fld>
            <a:endParaRPr lang="en-US"/>
          </a:p>
        </p:txBody>
      </p:sp>
    </p:spTree>
    <p:extLst>
      <p:ext uri="{BB962C8B-B14F-4D97-AF65-F5344CB8AC3E}">
        <p14:creationId xmlns:p14="http://schemas.microsoft.com/office/powerpoint/2010/main" val="1023475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7-78F8-432E-88ED-F3B4852E95D9}" type="slidenum">
              <a:rPr lang="en-US" smtClean="0"/>
              <a:t>66</a:t>
            </a:fld>
            <a:endParaRPr lang="en-US"/>
          </a:p>
        </p:txBody>
      </p:sp>
    </p:spTree>
    <p:extLst>
      <p:ext uri="{BB962C8B-B14F-4D97-AF65-F5344CB8AC3E}">
        <p14:creationId xmlns:p14="http://schemas.microsoft.com/office/powerpoint/2010/main" val="474776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7-78F8-432E-88ED-F3B4852E95D9}" type="slidenum">
              <a:rPr lang="en-US" smtClean="0"/>
              <a:t>67</a:t>
            </a:fld>
            <a:endParaRPr lang="en-US"/>
          </a:p>
        </p:txBody>
      </p:sp>
    </p:spTree>
    <p:extLst>
      <p:ext uri="{BB962C8B-B14F-4D97-AF65-F5344CB8AC3E}">
        <p14:creationId xmlns:p14="http://schemas.microsoft.com/office/powerpoint/2010/main" val="1383269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7-78F8-432E-88ED-F3B4852E95D9}" type="slidenum">
              <a:rPr lang="en-US" smtClean="0"/>
              <a:t>68</a:t>
            </a:fld>
            <a:endParaRPr lang="en-US"/>
          </a:p>
        </p:txBody>
      </p:sp>
    </p:spTree>
    <p:extLst>
      <p:ext uri="{BB962C8B-B14F-4D97-AF65-F5344CB8AC3E}">
        <p14:creationId xmlns:p14="http://schemas.microsoft.com/office/powerpoint/2010/main" val="2539621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7-78F8-432E-88ED-F3B4852E95D9}" type="slidenum">
              <a:rPr lang="en-US" smtClean="0"/>
              <a:t>70</a:t>
            </a:fld>
            <a:endParaRPr lang="en-US"/>
          </a:p>
        </p:txBody>
      </p:sp>
    </p:spTree>
    <p:extLst>
      <p:ext uri="{BB962C8B-B14F-4D97-AF65-F5344CB8AC3E}">
        <p14:creationId xmlns:p14="http://schemas.microsoft.com/office/powerpoint/2010/main" val="2786994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7-78F8-432E-88ED-F3B4852E95D9}" type="slidenum">
              <a:rPr lang="en-US" smtClean="0"/>
              <a:t>71</a:t>
            </a:fld>
            <a:endParaRPr lang="en-US"/>
          </a:p>
        </p:txBody>
      </p:sp>
    </p:spTree>
    <p:extLst>
      <p:ext uri="{BB962C8B-B14F-4D97-AF65-F5344CB8AC3E}">
        <p14:creationId xmlns:p14="http://schemas.microsoft.com/office/powerpoint/2010/main" val="3985062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7-78F8-432E-88ED-F3B4852E95D9}" type="slidenum">
              <a:rPr lang="en-US" smtClean="0"/>
              <a:t>72</a:t>
            </a:fld>
            <a:endParaRPr lang="en-US"/>
          </a:p>
        </p:txBody>
      </p:sp>
    </p:spTree>
    <p:extLst>
      <p:ext uri="{BB962C8B-B14F-4D97-AF65-F5344CB8AC3E}">
        <p14:creationId xmlns:p14="http://schemas.microsoft.com/office/powerpoint/2010/main" val="222123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21</a:t>
            </a:fld>
            <a:endParaRPr lang="en-US" dirty="0"/>
          </a:p>
        </p:txBody>
      </p:sp>
    </p:spTree>
    <p:extLst>
      <p:ext uri="{BB962C8B-B14F-4D97-AF65-F5344CB8AC3E}">
        <p14:creationId xmlns:p14="http://schemas.microsoft.com/office/powerpoint/2010/main" val="3566754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7-78F8-432E-88ED-F3B4852E95D9}" type="slidenum">
              <a:rPr lang="en-US" smtClean="0"/>
              <a:t>73</a:t>
            </a:fld>
            <a:endParaRPr lang="en-US"/>
          </a:p>
        </p:txBody>
      </p:sp>
    </p:spTree>
    <p:extLst>
      <p:ext uri="{BB962C8B-B14F-4D97-AF65-F5344CB8AC3E}">
        <p14:creationId xmlns:p14="http://schemas.microsoft.com/office/powerpoint/2010/main" val="196181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7-78F8-432E-88ED-F3B4852E95D9}" type="slidenum">
              <a:rPr lang="en-US" smtClean="0"/>
              <a:t>82</a:t>
            </a:fld>
            <a:endParaRPr lang="en-US"/>
          </a:p>
        </p:txBody>
      </p:sp>
    </p:spTree>
    <p:extLst>
      <p:ext uri="{BB962C8B-B14F-4D97-AF65-F5344CB8AC3E}">
        <p14:creationId xmlns:p14="http://schemas.microsoft.com/office/powerpoint/2010/main" val="253962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22</a:t>
            </a:fld>
            <a:endParaRPr lang="en-US" dirty="0"/>
          </a:p>
        </p:txBody>
      </p:sp>
    </p:spTree>
    <p:extLst>
      <p:ext uri="{BB962C8B-B14F-4D97-AF65-F5344CB8AC3E}">
        <p14:creationId xmlns:p14="http://schemas.microsoft.com/office/powerpoint/2010/main" val="230470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23</a:t>
            </a:fld>
            <a:endParaRPr lang="en-US" dirty="0"/>
          </a:p>
        </p:txBody>
      </p:sp>
    </p:spTree>
    <p:extLst>
      <p:ext uri="{BB962C8B-B14F-4D97-AF65-F5344CB8AC3E}">
        <p14:creationId xmlns:p14="http://schemas.microsoft.com/office/powerpoint/2010/main" val="367761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24</a:t>
            </a:fld>
            <a:endParaRPr lang="en-US" dirty="0"/>
          </a:p>
        </p:txBody>
      </p:sp>
    </p:spTree>
    <p:extLst>
      <p:ext uri="{BB962C8B-B14F-4D97-AF65-F5344CB8AC3E}">
        <p14:creationId xmlns:p14="http://schemas.microsoft.com/office/powerpoint/2010/main" val="178179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25</a:t>
            </a:fld>
            <a:endParaRPr lang="en-US" dirty="0"/>
          </a:p>
        </p:txBody>
      </p:sp>
    </p:spTree>
    <p:extLst>
      <p:ext uri="{BB962C8B-B14F-4D97-AF65-F5344CB8AC3E}">
        <p14:creationId xmlns:p14="http://schemas.microsoft.com/office/powerpoint/2010/main" val="2385387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6FA34-B541-4536-83B5-A78ED74075A1}" type="slidenum">
              <a:rPr lang="en-US" smtClean="0"/>
              <a:t>27</a:t>
            </a:fld>
            <a:endParaRPr lang="en-US" dirty="0"/>
          </a:p>
        </p:txBody>
      </p:sp>
    </p:spTree>
    <p:extLst>
      <p:ext uri="{BB962C8B-B14F-4D97-AF65-F5344CB8AC3E}">
        <p14:creationId xmlns:p14="http://schemas.microsoft.com/office/powerpoint/2010/main" val="2457955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446533" y="669303"/>
            <a:ext cx="11262867" cy="1839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A16D637-BDA9-407F-9375-1A1716E25BEC}"/>
              </a:ext>
            </a:extLst>
          </p:cNvPr>
          <p:cNvSpPr/>
          <p:nvPr userDrawn="1"/>
        </p:nvSpPr>
        <p:spPr>
          <a:xfrm>
            <a:off x="446533" y="2508527"/>
            <a:ext cx="11262867" cy="3906560"/>
          </a:xfrm>
          <a:prstGeom prst="rect">
            <a:avLst/>
          </a:prstGeom>
          <a:solidFill>
            <a:srgbClr val="E6F0EB"/>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userDrawn="1">
            <p:ph type="subTitle" idx="1" hasCustomPrompt="1"/>
          </p:nvPr>
        </p:nvSpPr>
        <p:spPr>
          <a:xfrm>
            <a:off x="581193" y="4705910"/>
            <a:ext cx="10993547" cy="566928"/>
          </a:xfrm>
        </p:spPr>
        <p:txBody>
          <a:bodyPr anchor="b">
            <a:normAutofit/>
          </a:bodyPr>
          <a:lstStyle>
            <a:lvl1pPr marL="0" indent="0" algn="ctr">
              <a:spcBef>
                <a:spcPts val="0"/>
              </a:spcBef>
              <a:spcAft>
                <a:spcPts val="0"/>
              </a:spcAft>
              <a:buNone/>
              <a:defRPr sz="2400" b="0" cap="none">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Presenter’s Name, Title</a:t>
            </a:r>
          </a:p>
        </p:txBody>
      </p:sp>
      <p:sp>
        <p:nvSpPr>
          <p:cNvPr id="4" name="Date Placeholder 3"/>
          <p:cNvSpPr>
            <a:spLocks noGrp="1"/>
          </p:cNvSpPr>
          <p:nvPr userDrawn="1">
            <p:ph type="dt" sz="half" idx="10"/>
          </p:nvPr>
        </p:nvSpPr>
        <p:spPr>
          <a:xfrm>
            <a:off x="7605951" y="5956143"/>
            <a:ext cx="2844800" cy="365125"/>
          </a:xfrm>
        </p:spPr>
        <p:txBody>
          <a:bodyPr/>
          <a:lstStyle>
            <a:lvl1pPr>
              <a:defRPr>
                <a:solidFill>
                  <a:srgbClr val="E6F0EB"/>
                </a:solidFill>
              </a:defRPr>
            </a:lvl1pPr>
          </a:lstStyle>
          <a:p>
            <a:fld id="{10CDC915-63B1-49B6-8E56-86F437AF2A7A}" type="datetime8">
              <a:rPr lang="en-US" smtClean="0"/>
              <a:pPr/>
              <a:t>8/16/2023 7:43 AM</a:t>
            </a:fld>
            <a:endParaRPr lang="en-US" dirty="0"/>
          </a:p>
        </p:txBody>
      </p:sp>
      <p:sp>
        <p:nvSpPr>
          <p:cNvPr id="5" name="Footer Placeholder 4"/>
          <p:cNvSpPr>
            <a:spLocks noGrp="1"/>
          </p:cNvSpPr>
          <p:nvPr userDrawn="1">
            <p:ph type="ftr" sz="quarter" idx="11"/>
          </p:nvPr>
        </p:nvSpPr>
        <p:spPr>
          <a:xfrm>
            <a:off x="581193" y="5951817"/>
            <a:ext cx="6917211" cy="365125"/>
          </a:xfrm>
        </p:spPr>
        <p:txBody>
          <a:bodyPr/>
          <a:lstStyle>
            <a:lvl1pPr>
              <a:defRPr>
                <a:solidFill>
                  <a:srgbClr val="E6F0EB"/>
                </a:solidFill>
              </a:defRPr>
            </a:lvl1pPr>
          </a:lstStyle>
          <a:p>
            <a:r>
              <a:rPr lang="en-US"/>
              <a:t>Department of Revenue</a:t>
            </a:r>
            <a:endParaRPr lang="en-US" dirty="0"/>
          </a:p>
        </p:txBody>
      </p:sp>
      <p:sp>
        <p:nvSpPr>
          <p:cNvPr id="6" name="Slide Number Placeholder 5"/>
          <p:cNvSpPr>
            <a:spLocks noGrp="1"/>
          </p:cNvSpPr>
          <p:nvPr userDrawn="1">
            <p:ph type="sldNum" sz="quarter" idx="12"/>
          </p:nvPr>
        </p:nvSpPr>
        <p:spPr>
          <a:xfrm>
            <a:off x="10558300" y="5956143"/>
            <a:ext cx="1016440" cy="365125"/>
          </a:xfrm>
        </p:spPr>
        <p:txBody>
          <a:bodyPr/>
          <a:lstStyle>
            <a:lvl1pPr>
              <a:defRPr>
                <a:solidFill>
                  <a:srgbClr val="E6F0EB"/>
                </a:solidFill>
              </a:defRPr>
            </a:lvl1pPr>
          </a:lstStyle>
          <a:p>
            <a:fld id="{D57F1E4F-1CFF-5643-939E-217C01CDF565}" type="slidenum">
              <a:rPr lang="en-US" smtClean="0"/>
              <a:pPr/>
              <a:t>‹#›</a:t>
            </a:fld>
            <a:endParaRPr lang="en-US" dirty="0"/>
          </a:p>
        </p:txBody>
      </p:sp>
      <p:grpSp>
        <p:nvGrpSpPr>
          <p:cNvPr id="2" name="Group 1">
            <a:extLst>
              <a:ext uri="{FF2B5EF4-FFF2-40B4-BE49-F238E27FC236}">
                <a16:creationId xmlns:a16="http://schemas.microsoft.com/office/drawing/2014/main" id="{BB5FECE2-8402-4FB8-B8F0-5BD9631689CF}"/>
              </a:ext>
            </a:extLst>
          </p:cNvPr>
          <p:cNvGrpSpPr/>
          <p:nvPr userDrawn="1"/>
        </p:nvGrpSpPr>
        <p:grpSpPr>
          <a:xfrm>
            <a:off x="4232204" y="1042673"/>
            <a:ext cx="3845587" cy="1077218"/>
            <a:chOff x="4217453" y="1042672"/>
            <a:chExt cx="3845586" cy="1077218"/>
          </a:xfrm>
        </p:grpSpPr>
        <p:sp>
          <p:nvSpPr>
            <p:cNvPr id="17" name="TextBox 16">
              <a:extLst>
                <a:ext uri="{FF2B5EF4-FFF2-40B4-BE49-F238E27FC236}">
                  <a16:creationId xmlns:a16="http://schemas.microsoft.com/office/drawing/2014/main" id="{2B6F04E2-3DC2-4DAF-AA63-4ABDBB0BF553}"/>
                </a:ext>
              </a:extLst>
            </p:cNvPr>
            <p:cNvSpPr txBox="1"/>
            <p:nvPr userDrawn="1"/>
          </p:nvSpPr>
          <p:spPr>
            <a:xfrm>
              <a:off x="5579759" y="1042672"/>
              <a:ext cx="2483280" cy="1077218"/>
            </a:xfrm>
            <a:prstGeom prst="rect">
              <a:avLst/>
            </a:prstGeom>
            <a:noFill/>
          </p:spPr>
          <p:txBody>
            <a:bodyPr wrap="square" rtlCol="0">
              <a:spAutoFit/>
            </a:bodyPr>
            <a:lstStyle/>
            <a:p>
              <a:r>
                <a:rPr lang="en-US" sz="3200" cap="all" baseline="0" dirty="0">
                  <a:solidFill>
                    <a:schemeClr val="bg1"/>
                  </a:solidFill>
                </a:rPr>
                <a:t>Department</a:t>
              </a:r>
            </a:p>
            <a:p>
              <a:r>
                <a:rPr lang="en-US" sz="3200" i="1" cap="none" baseline="0" dirty="0">
                  <a:solidFill>
                    <a:schemeClr val="bg1"/>
                  </a:solidFill>
                </a:rPr>
                <a:t>of</a:t>
              </a:r>
              <a:r>
                <a:rPr lang="en-US" sz="3200" cap="all" baseline="0" dirty="0">
                  <a:solidFill>
                    <a:schemeClr val="bg1"/>
                  </a:solidFill>
                </a:rPr>
                <a:t> Revenue</a:t>
              </a:r>
            </a:p>
          </p:txBody>
        </p:sp>
        <p:cxnSp>
          <p:nvCxnSpPr>
            <p:cNvPr id="18" name="Straight Connector 17">
              <a:extLst>
                <a:ext uri="{FF2B5EF4-FFF2-40B4-BE49-F238E27FC236}">
                  <a16:creationId xmlns:a16="http://schemas.microsoft.com/office/drawing/2014/main" id="{E917E5BF-7B40-4D6A-B658-ECBE996316C8}"/>
                </a:ext>
              </a:extLst>
            </p:cNvPr>
            <p:cNvCxnSpPr/>
            <p:nvPr userDrawn="1"/>
          </p:nvCxnSpPr>
          <p:spPr>
            <a:xfrm>
              <a:off x="5399080" y="1088928"/>
              <a:ext cx="0" cy="10058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99EE6F69-3EED-4496-A945-E8F21459E903}"/>
                </a:ext>
              </a:extLst>
            </p:cNvPr>
            <p:cNvPicPr>
              <a:picLocks noChangeAspect="1"/>
            </p:cNvPicPr>
            <p:nvPr userDrawn="1"/>
          </p:nvPicPr>
          <p:blipFill>
            <a:blip r:embed="rId2"/>
            <a:stretch>
              <a:fillRect/>
            </a:stretch>
          </p:blipFill>
          <p:spPr>
            <a:xfrm>
              <a:off x="4217453" y="1077165"/>
              <a:ext cx="907886" cy="1005840"/>
            </a:xfrm>
            <a:prstGeom prst="rect">
              <a:avLst/>
            </a:prstGeom>
          </p:spPr>
        </p:pic>
      </p:grpSp>
      <p:sp>
        <p:nvSpPr>
          <p:cNvPr id="16" name="Text Placeholder 3">
            <a:extLst>
              <a:ext uri="{FF2B5EF4-FFF2-40B4-BE49-F238E27FC236}">
                <a16:creationId xmlns:a16="http://schemas.microsoft.com/office/drawing/2014/main" id="{7CB59D5F-5128-450A-B096-D306829C2B2C}"/>
              </a:ext>
            </a:extLst>
          </p:cNvPr>
          <p:cNvSpPr>
            <a:spLocks noGrp="1"/>
          </p:cNvSpPr>
          <p:nvPr userDrawn="1">
            <p:ph type="body" sz="half" idx="2" hasCustomPrompt="1"/>
          </p:nvPr>
        </p:nvSpPr>
        <p:spPr>
          <a:xfrm>
            <a:off x="581196" y="5268012"/>
            <a:ext cx="11029617" cy="347472"/>
          </a:xfrm>
        </p:spPr>
        <p:txBody>
          <a:bodyPr>
            <a:normAutofit/>
          </a:bodyPr>
          <a:lstStyle>
            <a:lvl1pPr marL="0" indent="0" algn="ctr">
              <a:buNone/>
              <a:defRPr sz="1800" b="0">
                <a:solidFill>
                  <a:schemeClr val="tx1"/>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a:t>Division Name</a:t>
            </a:r>
          </a:p>
        </p:txBody>
      </p:sp>
      <p:sp>
        <p:nvSpPr>
          <p:cNvPr id="19" name="Text Placeholder 12">
            <a:extLst>
              <a:ext uri="{FF2B5EF4-FFF2-40B4-BE49-F238E27FC236}">
                <a16:creationId xmlns:a16="http://schemas.microsoft.com/office/drawing/2014/main" id="{99DC1C5F-B87D-433F-97E9-9F7EE9F38F39}"/>
              </a:ext>
            </a:extLst>
          </p:cNvPr>
          <p:cNvSpPr>
            <a:spLocks noGrp="1"/>
          </p:cNvSpPr>
          <p:nvPr userDrawn="1">
            <p:ph type="body" sz="quarter" idx="13" hasCustomPrompt="1"/>
          </p:nvPr>
        </p:nvSpPr>
        <p:spPr>
          <a:xfrm>
            <a:off x="581194" y="5608913"/>
            <a:ext cx="11029617" cy="342900"/>
          </a:xfrm>
        </p:spPr>
        <p:txBody>
          <a:bodyPr/>
          <a:lstStyle>
            <a:lvl1pPr marL="0" indent="0" algn="ctr">
              <a:buNone/>
              <a:defRPr>
                <a:solidFill>
                  <a:schemeClr val="tx1"/>
                </a:solidFill>
              </a:defRPr>
            </a:lvl1pPr>
            <a:lvl2pPr marL="323984" indent="0">
              <a:buNone/>
              <a:defRPr/>
            </a:lvl2pPr>
            <a:lvl3pPr marL="629970" indent="0">
              <a:buNone/>
              <a:defRPr/>
            </a:lvl3pPr>
            <a:lvl4pPr marL="1007949" indent="0">
              <a:buNone/>
              <a:defRPr/>
            </a:lvl4pPr>
            <a:lvl5pPr marL="1367932" indent="0">
              <a:buNone/>
              <a:defRPr/>
            </a:lvl5pPr>
          </a:lstStyle>
          <a:p>
            <a:pPr lvl="0"/>
            <a:r>
              <a:rPr lang="en-US" dirty="0"/>
              <a:t>Date</a:t>
            </a:r>
          </a:p>
        </p:txBody>
      </p:sp>
      <p:sp>
        <p:nvSpPr>
          <p:cNvPr id="21" name="Title 20">
            <a:extLst>
              <a:ext uri="{FF2B5EF4-FFF2-40B4-BE49-F238E27FC236}">
                <a16:creationId xmlns:a16="http://schemas.microsoft.com/office/drawing/2014/main" id="{04624FD0-916C-40F0-9BC7-B2323676D4FA}"/>
              </a:ext>
            </a:extLst>
          </p:cNvPr>
          <p:cNvSpPr>
            <a:spLocks noGrp="1"/>
          </p:cNvSpPr>
          <p:nvPr>
            <p:ph type="title"/>
          </p:nvPr>
        </p:nvSpPr>
        <p:spPr>
          <a:xfrm>
            <a:off x="581192" y="2481030"/>
            <a:ext cx="11029616" cy="2203704"/>
          </a:xfrm>
          <a:prstGeom prst="rect">
            <a:avLst/>
          </a:prstGeom>
        </p:spPr>
        <p:txBody>
          <a:bodyPr anchor="ctr">
            <a:normAutofit/>
          </a:bodyPr>
          <a:lstStyle>
            <a:lvl1pPr algn="ctr">
              <a:defRPr sz="4800" b="1">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25644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hird Content">
    <p:spTree>
      <p:nvGrpSpPr>
        <p:cNvPr id="1" name=""/>
        <p:cNvGrpSpPr/>
        <p:nvPr/>
      </p:nvGrpSpPr>
      <p:grpSpPr>
        <a:xfrm>
          <a:off x="0" y="0"/>
          <a:ext cx="0" cy="0"/>
          <a:chOff x="0" y="0"/>
          <a:chExt cx="0" cy="0"/>
        </a:xfrm>
      </p:grpSpPr>
      <p:sp>
        <p:nvSpPr>
          <p:cNvPr id="11" name="Content Placeholder 102">
            <a:extLst>
              <a:ext uri="{FF2B5EF4-FFF2-40B4-BE49-F238E27FC236}">
                <a16:creationId xmlns:a16="http://schemas.microsoft.com/office/drawing/2014/main" id="{FA3464BB-921E-4697-B191-8F44FBB85163}"/>
              </a:ext>
            </a:extLst>
          </p:cNvPr>
          <p:cNvSpPr>
            <a:spLocks noGrp="1"/>
          </p:cNvSpPr>
          <p:nvPr>
            <p:ph sz="quarter" idx="14"/>
          </p:nvPr>
        </p:nvSpPr>
        <p:spPr>
          <a:xfrm>
            <a:off x="584011" y="2227834"/>
            <a:ext cx="7292811" cy="3633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15ED3859-D772-4396-A4F4-28E4BC982571}"/>
              </a:ext>
            </a:extLst>
          </p:cNvPr>
          <p:cNvSpPr>
            <a:spLocks noChangeAspect="1"/>
          </p:cNvSpPr>
          <p:nvPr userDrawn="1"/>
        </p:nvSpPr>
        <p:spPr>
          <a:xfrm>
            <a:off x="440683" y="606562"/>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lvl1pPr>
              <a:defRPr>
                <a:solidFill>
                  <a:schemeClr val="tx2"/>
                </a:solidFill>
              </a:defRPr>
            </a:lvl1pPr>
          </a:lstStyle>
          <a:p>
            <a:fld id="{6E667BAE-3D65-42F1-8D25-51D328011B78}" type="datetime8">
              <a:rPr lang="en-US" smtClean="0"/>
              <a:pPr/>
              <a:t>8/16/2023 7:43 AM</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t>Department</a:t>
            </a:r>
            <a:r>
              <a:rPr lang="en-US" i="1" cap="none"/>
              <a:t> of </a:t>
            </a:r>
            <a:r>
              <a:rPr lang="en-US"/>
              <a:t>Revenue</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
        <p:nvSpPr>
          <p:cNvPr id="106" name="Title 1">
            <a:extLst>
              <a:ext uri="{FF2B5EF4-FFF2-40B4-BE49-F238E27FC236}">
                <a16:creationId xmlns:a16="http://schemas.microsoft.com/office/drawing/2014/main" id="{1FCF2898-2A61-48DF-8330-B9C953B32A5F}"/>
              </a:ext>
            </a:extLst>
          </p:cNvPr>
          <p:cNvSpPr>
            <a:spLocks noGrp="1"/>
          </p:cNvSpPr>
          <p:nvPr>
            <p:ph type="title"/>
          </p:nvPr>
        </p:nvSpPr>
        <p:spPr>
          <a:xfrm>
            <a:off x="581193" y="729658"/>
            <a:ext cx="11029616" cy="988332"/>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0" name="Content Placeholder 102">
            <a:extLst>
              <a:ext uri="{FF2B5EF4-FFF2-40B4-BE49-F238E27FC236}">
                <a16:creationId xmlns:a16="http://schemas.microsoft.com/office/drawing/2014/main" id="{D33FBF72-84CE-48C3-B8E8-A47832CD29F9}"/>
              </a:ext>
            </a:extLst>
          </p:cNvPr>
          <p:cNvSpPr>
            <a:spLocks noGrp="1"/>
          </p:cNvSpPr>
          <p:nvPr>
            <p:ph sz="quarter" idx="13"/>
          </p:nvPr>
        </p:nvSpPr>
        <p:spPr>
          <a:xfrm>
            <a:off x="8041829" y="2227834"/>
            <a:ext cx="3566160" cy="3633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219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0925BA5A-12BB-44E5-9F86-86F6AB14E87C}" type="datetime8">
              <a:rPr lang="en-US" smtClean="0"/>
              <a:pPr/>
              <a:t>8/16/2023 7:43 AM</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a:t>Department</a:t>
            </a:r>
            <a:r>
              <a:rPr lang="en-US" i="1" cap="none"/>
              <a:t> of </a:t>
            </a:r>
            <a:r>
              <a:rPr lang="en-US"/>
              <a:t>Revenue</a:t>
            </a:r>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Rectangle 6"/>
          <p:cNvSpPr>
            <a:spLocks noChangeAspect="1"/>
          </p:cNvSpPr>
          <p:nvPr/>
        </p:nvSpPr>
        <p:spPr>
          <a:xfrm>
            <a:off x="4406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a:prstGeom prst="rect">
            <a:avLst/>
          </a:prstGeom>
        </p:spPr>
        <p:txBody>
          <a:bodyPr anchor="ctr"/>
          <a:lstStyle>
            <a:lvl1pPr algn="ctr">
              <a:defRPr/>
            </a:lvl1p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1AA249-7058-4C9F-9ABF-F66E7C7B5D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77123" y="2118308"/>
            <a:ext cx="1097280" cy="1215666"/>
          </a:xfrm>
          <a:prstGeom prst="rect">
            <a:avLst/>
          </a:prstGeom>
        </p:spPr>
      </p:pic>
      <p:sp>
        <p:nvSpPr>
          <p:cNvPr id="8" name="Rectangle 7">
            <a:extLst>
              <a:ext uri="{FF2B5EF4-FFF2-40B4-BE49-F238E27FC236}">
                <a16:creationId xmlns:a16="http://schemas.microsoft.com/office/drawing/2014/main" id="{B71D083B-784C-49F8-B342-4B2E49C39853}"/>
              </a:ext>
            </a:extLst>
          </p:cNvPr>
          <p:cNvSpPr>
            <a:spLocks noChangeAspect="1"/>
          </p:cNvSpPr>
          <p:nvPr userDrawn="1"/>
        </p:nvSpPr>
        <p:spPr>
          <a:xfrm>
            <a:off x="446900" y="4600755"/>
            <a:ext cx="11298200" cy="1815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581194" y="4693389"/>
            <a:ext cx="5969020" cy="566738"/>
          </a:xfrm>
          <a:prstGeom prst="rect">
            <a:avLst/>
          </a:prstGeom>
        </p:spPr>
        <p:txBody>
          <a:bodyPr anchor="b">
            <a:normAutofit/>
          </a:bodyPr>
          <a:lstStyle>
            <a:lvl1pPr algn="l">
              <a:defRPr sz="2400" b="0" cap="none">
                <a:solidFill>
                  <a:schemeClr val="bg1"/>
                </a:solidFill>
              </a:defRPr>
            </a:lvl1pPr>
          </a:lstStyle>
          <a:p>
            <a:r>
              <a:rPr lang="en-US" dirty="0"/>
              <a:t>Presenter’s Name</a:t>
            </a:r>
          </a:p>
        </p:txBody>
      </p:sp>
      <p:sp>
        <p:nvSpPr>
          <p:cNvPr id="4" name="Text Placeholder 3"/>
          <p:cNvSpPr>
            <a:spLocks noGrp="1"/>
          </p:cNvSpPr>
          <p:nvPr>
            <p:ph type="body" sz="half" idx="2" hasCustomPrompt="1"/>
          </p:nvPr>
        </p:nvSpPr>
        <p:spPr>
          <a:xfrm>
            <a:off x="577715" y="5260130"/>
            <a:ext cx="5972498" cy="347472"/>
          </a:xfrm>
        </p:spPr>
        <p:txBody>
          <a:bodyPr>
            <a:normAutofit/>
          </a:bodyPr>
          <a:lstStyle>
            <a:lvl1pPr marL="0" indent="0" algn="l">
              <a:buNone/>
              <a:defRPr sz="1800">
                <a:solidFill>
                  <a:schemeClr val="accent3"/>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a:t>Presenter’s Title</a:t>
            </a:r>
          </a:p>
        </p:txBody>
      </p:sp>
      <p:sp>
        <p:nvSpPr>
          <p:cNvPr id="5" name="Date Placeholder 4"/>
          <p:cNvSpPr>
            <a:spLocks noGrp="1"/>
          </p:cNvSpPr>
          <p:nvPr>
            <p:ph type="dt" sz="half" idx="10"/>
          </p:nvPr>
        </p:nvSpPr>
        <p:spPr/>
        <p:txBody>
          <a:bodyPr/>
          <a:lstStyle>
            <a:lvl1pPr>
              <a:defRPr>
                <a:solidFill>
                  <a:schemeClr val="bg1"/>
                </a:solidFill>
              </a:defRPr>
            </a:lvl1pPr>
          </a:lstStyle>
          <a:p>
            <a:fld id="{38487C5D-C16A-4478-8942-3AC48F0B329C}" type="datetime8">
              <a:rPr lang="en-US" smtClean="0"/>
              <a:pPr/>
              <a:t>8/16/2023 7:43 AM</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Department</a:t>
            </a:r>
            <a:r>
              <a:rPr lang="en-US" i="1" cap="none" dirty="0"/>
              <a:t> of </a:t>
            </a:r>
            <a:r>
              <a:rPr lang="en-US" dirty="0"/>
              <a:t>Revenue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9" name="TextBox 8">
            <a:extLst>
              <a:ext uri="{FF2B5EF4-FFF2-40B4-BE49-F238E27FC236}">
                <a16:creationId xmlns:a16="http://schemas.microsoft.com/office/drawing/2014/main" id="{81FD400C-88CE-49E8-B52F-E26D50B07BF7}"/>
              </a:ext>
            </a:extLst>
          </p:cNvPr>
          <p:cNvSpPr txBox="1"/>
          <p:nvPr userDrawn="1"/>
        </p:nvSpPr>
        <p:spPr>
          <a:xfrm>
            <a:off x="4066702" y="2064422"/>
            <a:ext cx="6078951" cy="1323439"/>
          </a:xfrm>
          <a:prstGeom prst="rect">
            <a:avLst/>
          </a:prstGeom>
          <a:noFill/>
        </p:spPr>
        <p:txBody>
          <a:bodyPr wrap="square" rtlCol="0">
            <a:spAutoFit/>
          </a:bodyPr>
          <a:lstStyle/>
          <a:p>
            <a:pPr algn="ctr"/>
            <a:r>
              <a:rPr lang="en-US" sz="8000" b="0" kern="1200" dirty="0">
                <a:ln w="28575">
                  <a:noFill/>
                </a:ln>
                <a:solidFill>
                  <a:schemeClr val="tx2"/>
                </a:solidFill>
                <a:latin typeface="+mn-lt"/>
                <a:ea typeface="+mn-ea"/>
                <a:cs typeface="+mn-cs"/>
              </a:rPr>
              <a:t>QUESTIONS?</a:t>
            </a:r>
          </a:p>
        </p:txBody>
      </p:sp>
      <p:cxnSp>
        <p:nvCxnSpPr>
          <p:cNvPr id="12" name="Straight Connector 11">
            <a:extLst>
              <a:ext uri="{FF2B5EF4-FFF2-40B4-BE49-F238E27FC236}">
                <a16:creationId xmlns:a16="http://schemas.microsoft.com/office/drawing/2014/main" id="{08ED91FA-BA83-4F9E-B2D3-7BF6B82CA041}"/>
              </a:ext>
            </a:extLst>
          </p:cNvPr>
          <p:cNvCxnSpPr/>
          <p:nvPr userDrawn="1"/>
        </p:nvCxnSpPr>
        <p:spPr>
          <a:xfrm>
            <a:off x="4066702" y="2107701"/>
            <a:ext cx="0" cy="128016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38DBF91B-3F2B-4DA6-AE8B-4CDC47DB01C8}"/>
              </a:ext>
            </a:extLst>
          </p:cNvPr>
          <p:cNvSpPr>
            <a:spLocks noGrp="1"/>
          </p:cNvSpPr>
          <p:nvPr>
            <p:ph type="body" sz="half" idx="14" hasCustomPrompt="1"/>
          </p:nvPr>
        </p:nvSpPr>
        <p:spPr>
          <a:xfrm>
            <a:off x="6680111" y="4600755"/>
            <a:ext cx="4930696" cy="663778"/>
          </a:xfrm>
        </p:spPr>
        <p:txBody>
          <a:bodyPr anchor="b">
            <a:normAutofit/>
          </a:bodyPr>
          <a:lstStyle>
            <a:lvl1pPr marL="0" indent="0" algn="r">
              <a:spcBef>
                <a:spcPts val="0"/>
              </a:spcBef>
              <a:spcAft>
                <a:spcPts val="0"/>
              </a:spcAft>
              <a:buNone/>
              <a:defRPr sz="1600">
                <a:solidFill>
                  <a:schemeClr val="accent3"/>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a:t>Contact Information</a:t>
            </a:r>
          </a:p>
        </p:txBody>
      </p:sp>
      <p:sp>
        <p:nvSpPr>
          <p:cNvPr id="18" name="Text Placeholder 3">
            <a:extLst>
              <a:ext uri="{FF2B5EF4-FFF2-40B4-BE49-F238E27FC236}">
                <a16:creationId xmlns:a16="http://schemas.microsoft.com/office/drawing/2014/main" id="{E1EDD2B1-63E3-4EA2-8D00-A8966C6EE69A}"/>
              </a:ext>
            </a:extLst>
          </p:cNvPr>
          <p:cNvSpPr>
            <a:spLocks noGrp="1"/>
          </p:cNvSpPr>
          <p:nvPr>
            <p:ph type="body" sz="half" idx="15" hasCustomPrompt="1"/>
          </p:nvPr>
        </p:nvSpPr>
        <p:spPr>
          <a:xfrm>
            <a:off x="6680110" y="5260708"/>
            <a:ext cx="4939665" cy="347472"/>
          </a:xfrm>
        </p:spPr>
        <p:txBody>
          <a:bodyPr>
            <a:normAutofit/>
          </a:bodyPr>
          <a:lstStyle>
            <a:lvl1pPr marL="0" indent="0" algn="r">
              <a:buNone/>
              <a:defRPr sz="1600">
                <a:solidFill>
                  <a:schemeClr val="accent3"/>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a:t>Contact Information</a:t>
            </a:r>
          </a:p>
        </p:txBody>
      </p:sp>
      <p:sp>
        <p:nvSpPr>
          <p:cNvPr id="19" name="Text Placeholder 3">
            <a:extLst>
              <a:ext uri="{FF2B5EF4-FFF2-40B4-BE49-F238E27FC236}">
                <a16:creationId xmlns:a16="http://schemas.microsoft.com/office/drawing/2014/main" id="{83AADC80-613D-407C-86A6-7CE2CD7B82FD}"/>
              </a:ext>
            </a:extLst>
          </p:cNvPr>
          <p:cNvSpPr>
            <a:spLocks noGrp="1"/>
          </p:cNvSpPr>
          <p:nvPr>
            <p:ph type="body" sz="half" idx="16" hasCustomPrompt="1"/>
          </p:nvPr>
        </p:nvSpPr>
        <p:spPr>
          <a:xfrm>
            <a:off x="7602972" y="5598371"/>
            <a:ext cx="4013820" cy="347472"/>
          </a:xfrm>
        </p:spPr>
        <p:txBody>
          <a:bodyPr>
            <a:normAutofit/>
          </a:bodyPr>
          <a:lstStyle>
            <a:lvl1pPr marL="0" indent="0" algn="r">
              <a:buNone/>
              <a:defRPr sz="1600">
                <a:solidFill>
                  <a:schemeClr val="accent3"/>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a:t>Contact Information</a:t>
            </a:r>
          </a:p>
        </p:txBody>
      </p:sp>
    </p:spTree>
    <p:extLst>
      <p:ext uri="{BB962C8B-B14F-4D97-AF65-F5344CB8AC3E}">
        <p14:creationId xmlns:p14="http://schemas.microsoft.com/office/powerpoint/2010/main" val="80872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1" presetClass="entr" presetSubtype="0" fill="hold" grpId="0" nodeType="withEffect">
                                  <p:stCondLst>
                                    <p:cond delay="500"/>
                                  </p:stCondLst>
                                  <p:iterate type="lt">
                                    <p:tmAbs val="100"/>
                                  </p:iterate>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16D637-BDA9-407F-9375-1A1716E25BEC}"/>
              </a:ext>
            </a:extLst>
          </p:cNvPr>
          <p:cNvSpPr/>
          <p:nvPr userDrawn="1"/>
        </p:nvSpPr>
        <p:spPr>
          <a:xfrm>
            <a:off x="464567" y="2975208"/>
            <a:ext cx="11262866" cy="3443286"/>
          </a:xfrm>
          <a:prstGeom prst="rect">
            <a:avLst/>
          </a:prstGeom>
          <a:solidFill>
            <a:srgbClr val="DAE8E1"/>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46534" y="669303"/>
            <a:ext cx="11262866" cy="23024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581194" y="3085764"/>
            <a:ext cx="10993546" cy="3178849"/>
          </a:xfrm>
        </p:spPr>
        <p:txBody>
          <a:bodyPr anchor="ctr">
            <a:normAutofit/>
          </a:bodyPr>
          <a:lstStyle>
            <a:lvl1pPr marL="0" indent="0" algn="ctr">
              <a:spcBef>
                <a:spcPts val="0"/>
              </a:spcBef>
              <a:spcAft>
                <a:spcPts val="0"/>
              </a:spcAft>
              <a:buNone/>
              <a:defRPr sz="7200" b="1" cap="all">
                <a:solidFill>
                  <a:srgbClr val="10305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a:extLst>
              <a:ext uri="{FF2B5EF4-FFF2-40B4-BE49-F238E27FC236}">
                <a16:creationId xmlns:a16="http://schemas.microsoft.com/office/drawing/2014/main" id="{1D6C0E81-1450-4484-A083-7041F2AD9A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4719" y="1110949"/>
            <a:ext cx="1463040" cy="1463040"/>
          </a:xfrm>
          <a:prstGeom prst="ellipse">
            <a:avLst/>
          </a:prstGeom>
          <a:noFill/>
          <a:ln>
            <a:noFill/>
          </a:ln>
        </p:spPr>
      </p:pic>
      <p:sp>
        <p:nvSpPr>
          <p:cNvPr id="9" name="TextBox 8">
            <a:extLst>
              <a:ext uri="{FF2B5EF4-FFF2-40B4-BE49-F238E27FC236}">
                <a16:creationId xmlns:a16="http://schemas.microsoft.com/office/drawing/2014/main" id="{51C71CFE-2FCB-4C97-8D0A-92AE1E586E3D}"/>
              </a:ext>
            </a:extLst>
          </p:cNvPr>
          <p:cNvSpPr txBox="1"/>
          <p:nvPr userDrawn="1"/>
        </p:nvSpPr>
        <p:spPr>
          <a:xfrm>
            <a:off x="5314965" y="1079541"/>
            <a:ext cx="4314825" cy="1569660"/>
          </a:xfrm>
          <a:prstGeom prst="rect">
            <a:avLst/>
          </a:prstGeom>
          <a:noFill/>
        </p:spPr>
        <p:txBody>
          <a:bodyPr wrap="square" rtlCol="0">
            <a:spAutoFit/>
          </a:bodyPr>
          <a:lstStyle/>
          <a:p>
            <a:r>
              <a:rPr lang="en-US" sz="4800" cap="all" baseline="0" dirty="0">
                <a:solidFill>
                  <a:schemeClr val="bg1"/>
                </a:solidFill>
              </a:rPr>
              <a:t>Department</a:t>
            </a:r>
          </a:p>
          <a:p>
            <a:r>
              <a:rPr lang="en-US" sz="4800" i="1" cap="none" baseline="0" dirty="0">
                <a:solidFill>
                  <a:schemeClr val="bg1"/>
                </a:solidFill>
              </a:rPr>
              <a:t>of</a:t>
            </a:r>
            <a:r>
              <a:rPr lang="en-US" sz="4800" cap="all" baseline="0" dirty="0">
                <a:solidFill>
                  <a:schemeClr val="bg1"/>
                </a:solidFill>
              </a:rPr>
              <a:t> Revenue</a:t>
            </a:r>
          </a:p>
        </p:txBody>
      </p:sp>
      <p:cxnSp>
        <p:nvCxnSpPr>
          <p:cNvPr id="13" name="Straight Connector 12">
            <a:extLst>
              <a:ext uri="{FF2B5EF4-FFF2-40B4-BE49-F238E27FC236}">
                <a16:creationId xmlns:a16="http://schemas.microsoft.com/office/drawing/2014/main" id="{2B5D0162-4F30-4850-BB0F-202A39741D68}"/>
              </a:ext>
            </a:extLst>
          </p:cNvPr>
          <p:cNvCxnSpPr/>
          <p:nvPr userDrawn="1"/>
        </p:nvCxnSpPr>
        <p:spPr>
          <a:xfrm>
            <a:off x="5143502" y="1182389"/>
            <a:ext cx="0" cy="1371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488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16D637-BDA9-407F-9375-1A1716E25BEC}"/>
              </a:ext>
            </a:extLst>
          </p:cNvPr>
          <p:cNvSpPr/>
          <p:nvPr userDrawn="1"/>
        </p:nvSpPr>
        <p:spPr>
          <a:xfrm>
            <a:off x="446534" y="2971801"/>
            <a:ext cx="11262866" cy="3443286"/>
          </a:xfrm>
          <a:prstGeom prst="rect">
            <a:avLst/>
          </a:prstGeom>
          <a:solidFill>
            <a:srgbClr val="DAE8E1"/>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46534" y="669303"/>
            <a:ext cx="11262866" cy="23024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581194" y="3085764"/>
            <a:ext cx="10993546" cy="2866047"/>
          </a:xfrm>
        </p:spPr>
        <p:txBody>
          <a:bodyPr anchor="ctr">
            <a:normAutofit/>
          </a:bodyPr>
          <a:lstStyle>
            <a:lvl1pPr marL="0" indent="0" algn="ctr">
              <a:spcBef>
                <a:spcPts val="0"/>
              </a:spcBef>
              <a:spcAft>
                <a:spcPts val="0"/>
              </a:spcAft>
              <a:buNone/>
              <a:defRPr sz="7200" b="1" cap="all">
                <a:solidFill>
                  <a:srgbClr val="10305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bg1"/>
                </a:solidFill>
              </a:defRPr>
            </a:lvl1pPr>
          </a:lstStyle>
          <a:p>
            <a:fld id="{F8EBBF89-10EA-4CBD-A292-A95B42A29DF7}" type="datetime1">
              <a:rPr lang="en-US" smtClean="0"/>
              <a:t>8/16/2023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bg1"/>
                </a:solidFill>
              </a:defRPr>
            </a:lvl1p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1D6C0E81-1450-4484-A083-7041F2AD9A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4719" y="1110949"/>
            <a:ext cx="1463040" cy="1463040"/>
          </a:xfrm>
          <a:prstGeom prst="ellipse">
            <a:avLst/>
          </a:prstGeom>
          <a:noFill/>
          <a:ln>
            <a:noFill/>
          </a:ln>
        </p:spPr>
      </p:pic>
      <p:sp>
        <p:nvSpPr>
          <p:cNvPr id="9" name="TextBox 8">
            <a:extLst>
              <a:ext uri="{FF2B5EF4-FFF2-40B4-BE49-F238E27FC236}">
                <a16:creationId xmlns:a16="http://schemas.microsoft.com/office/drawing/2014/main" id="{51C71CFE-2FCB-4C97-8D0A-92AE1E586E3D}"/>
              </a:ext>
            </a:extLst>
          </p:cNvPr>
          <p:cNvSpPr txBox="1"/>
          <p:nvPr userDrawn="1"/>
        </p:nvSpPr>
        <p:spPr>
          <a:xfrm>
            <a:off x="5314965" y="1079541"/>
            <a:ext cx="4314825" cy="1569660"/>
          </a:xfrm>
          <a:prstGeom prst="rect">
            <a:avLst/>
          </a:prstGeom>
          <a:noFill/>
        </p:spPr>
        <p:txBody>
          <a:bodyPr wrap="square" rtlCol="0">
            <a:spAutoFit/>
          </a:bodyPr>
          <a:lstStyle/>
          <a:p>
            <a:r>
              <a:rPr lang="en-US" sz="4800" cap="all" baseline="0" dirty="0">
                <a:solidFill>
                  <a:schemeClr val="bg1"/>
                </a:solidFill>
              </a:rPr>
              <a:t>Department</a:t>
            </a:r>
          </a:p>
          <a:p>
            <a:r>
              <a:rPr lang="en-US" sz="4800" i="1" cap="none" baseline="0" dirty="0">
                <a:solidFill>
                  <a:schemeClr val="bg1"/>
                </a:solidFill>
              </a:rPr>
              <a:t>of</a:t>
            </a:r>
            <a:r>
              <a:rPr lang="en-US" sz="4800" cap="all" baseline="0" dirty="0">
                <a:solidFill>
                  <a:schemeClr val="bg1"/>
                </a:solidFill>
              </a:rPr>
              <a:t> Revenue</a:t>
            </a:r>
          </a:p>
        </p:txBody>
      </p:sp>
      <p:cxnSp>
        <p:nvCxnSpPr>
          <p:cNvPr id="13" name="Straight Connector 12">
            <a:extLst>
              <a:ext uri="{FF2B5EF4-FFF2-40B4-BE49-F238E27FC236}">
                <a16:creationId xmlns:a16="http://schemas.microsoft.com/office/drawing/2014/main" id="{2B5D0162-4F30-4850-BB0F-202A39741D68}"/>
              </a:ext>
            </a:extLst>
          </p:cNvPr>
          <p:cNvCxnSpPr/>
          <p:nvPr userDrawn="1"/>
        </p:nvCxnSpPr>
        <p:spPr>
          <a:xfrm>
            <a:off x="5143502" y="1182389"/>
            <a:ext cx="0" cy="1371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488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7" name="Rectangle 6"/>
          <p:cNvSpPr/>
          <p:nvPr/>
        </p:nvSpPr>
        <p:spPr>
          <a:xfrm>
            <a:off x="464567" y="2965419"/>
            <a:ext cx="11262866" cy="29863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6534" y="1137981"/>
            <a:ext cx="11262865" cy="983467"/>
          </a:xfrm>
          <a:effectLst/>
        </p:spPr>
        <p:txBody>
          <a:bodyPr anchor="ctr">
            <a:normAutofit/>
          </a:bodyPr>
          <a:lstStyle>
            <a:lvl1pPr algn="ctr">
              <a:defRPr sz="4000">
                <a:solidFill>
                  <a:srgbClr val="103052"/>
                </a:solidFill>
              </a:defRPr>
            </a:lvl1pPr>
          </a:lstStyle>
          <a:p>
            <a:r>
              <a:rPr lang="en-US" dirty="0"/>
              <a:t>Click to edit Master title style</a:t>
            </a:r>
          </a:p>
        </p:txBody>
      </p:sp>
      <p:sp>
        <p:nvSpPr>
          <p:cNvPr id="3" name="Subtitle 2"/>
          <p:cNvSpPr>
            <a:spLocks noGrp="1"/>
          </p:cNvSpPr>
          <p:nvPr>
            <p:ph type="subTitle" idx="1"/>
          </p:nvPr>
        </p:nvSpPr>
        <p:spPr>
          <a:xfrm>
            <a:off x="581193" y="3197208"/>
            <a:ext cx="10993546" cy="2522811"/>
          </a:xfrm>
        </p:spPr>
        <p:txBody>
          <a:bodyPr anchor="ctr">
            <a:normAutofit/>
          </a:bodyPr>
          <a:lstStyle>
            <a:lvl1pPr marL="0" indent="0" algn="ctr">
              <a:buNone/>
              <a:defRPr sz="3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538622" y="6321262"/>
            <a:ext cx="2844800" cy="365125"/>
          </a:xfrm>
        </p:spPr>
        <p:txBody>
          <a:bodyPr/>
          <a:lstStyle>
            <a:lvl1pPr>
              <a:defRPr>
                <a:solidFill>
                  <a:srgbClr val="95350A"/>
                </a:solidFill>
              </a:defRPr>
            </a:lvl1pPr>
          </a:lstStyle>
          <a:p>
            <a:fld id="{B61BEF0D-F0BB-DE4B-95CE-6DB70DBA9567}" type="datetimeFigureOut">
              <a:rPr lang="en-US" smtClean="0"/>
              <a:pPr/>
              <a:t>8/16/2023</a:t>
            </a:fld>
            <a:endParaRPr lang="en-US" dirty="0">
              <a:solidFill>
                <a:srgbClr val="95350A"/>
              </a:solidFill>
            </a:endParaRPr>
          </a:p>
        </p:txBody>
      </p:sp>
      <p:sp>
        <p:nvSpPr>
          <p:cNvPr id="5" name="Footer Placeholder 4"/>
          <p:cNvSpPr>
            <a:spLocks noGrp="1"/>
          </p:cNvSpPr>
          <p:nvPr>
            <p:ph type="ftr" sz="quarter" idx="11"/>
          </p:nvPr>
        </p:nvSpPr>
        <p:spPr>
          <a:xfrm>
            <a:off x="446534" y="6321262"/>
            <a:ext cx="6917210" cy="365125"/>
          </a:xfrm>
        </p:spPr>
        <p:txBody>
          <a:bodyPr/>
          <a:lstStyle>
            <a:lvl1pPr>
              <a:defRPr>
                <a:solidFill>
                  <a:srgbClr val="95350A"/>
                </a:solidFill>
              </a:defRPr>
            </a:lvl1pPr>
          </a:lstStyle>
          <a:p>
            <a:endParaRPr lang="en-US" dirty="0">
              <a:solidFill>
                <a:srgbClr val="95350A"/>
              </a:solidFill>
            </a:endParaRPr>
          </a:p>
        </p:txBody>
      </p:sp>
      <p:sp>
        <p:nvSpPr>
          <p:cNvPr id="6" name="Slide Number Placeholder 5"/>
          <p:cNvSpPr>
            <a:spLocks noGrp="1"/>
          </p:cNvSpPr>
          <p:nvPr>
            <p:ph type="sldNum" sz="quarter" idx="12"/>
          </p:nvPr>
        </p:nvSpPr>
        <p:spPr>
          <a:xfrm>
            <a:off x="10558300" y="6321261"/>
            <a:ext cx="1016440" cy="365125"/>
          </a:xfrm>
        </p:spPr>
        <p:txBody>
          <a:bodyPr/>
          <a:lstStyle>
            <a:lvl1pPr>
              <a:defRPr>
                <a:solidFill>
                  <a:srgbClr val="95350A"/>
                </a:solidFill>
              </a:defRPr>
            </a:lvl1pPr>
          </a:lstStyle>
          <a:p>
            <a:fld id="{D57F1E4F-1CFF-5643-939E-217C01CDF565}" type="slidenum">
              <a:rPr lang="en-US" smtClean="0"/>
              <a:pPr/>
              <a:t>‹#›</a:t>
            </a:fld>
            <a:endParaRPr lang="en-US" dirty="0">
              <a:solidFill>
                <a:srgbClr val="95350A"/>
              </a:solidFill>
            </a:endParaRPr>
          </a:p>
        </p:txBody>
      </p:sp>
    </p:spTree>
    <p:extLst>
      <p:ext uri="{BB962C8B-B14F-4D97-AF65-F5344CB8AC3E}">
        <p14:creationId xmlns:p14="http://schemas.microsoft.com/office/powerpoint/2010/main" val="144818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e">
    <p:spTree>
      <p:nvGrpSpPr>
        <p:cNvPr id="1" name=""/>
        <p:cNvGrpSpPr/>
        <p:nvPr/>
      </p:nvGrpSpPr>
      <p:grpSpPr>
        <a:xfrm>
          <a:off x="0" y="0"/>
          <a:ext cx="0" cy="0"/>
          <a:chOff x="0" y="0"/>
          <a:chExt cx="0" cy="0"/>
        </a:xfrm>
      </p:grpSpPr>
      <p:sp>
        <p:nvSpPr>
          <p:cNvPr id="7" name="Rectangle 6"/>
          <p:cNvSpPr/>
          <p:nvPr/>
        </p:nvSpPr>
        <p:spPr>
          <a:xfrm>
            <a:off x="446533" y="669303"/>
            <a:ext cx="11262867" cy="1839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userDrawn="1">
            <p:ph type="dt" sz="half" idx="10"/>
          </p:nvPr>
        </p:nvSpPr>
        <p:spPr>
          <a:xfrm>
            <a:off x="7605951" y="5956143"/>
            <a:ext cx="2844800" cy="365125"/>
          </a:xfrm>
        </p:spPr>
        <p:txBody>
          <a:bodyPr/>
          <a:lstStyle>
            <a:lvl1pPr>
              <a:defRPr>
                <a:solidFill>
                  <a:schemeClr val="bg1"/>
                </a:solidFill>
              </a:defRPr>
            </a:lvl1pPr>
          </a:lstStyle>
          <a:p>
            <a:fld id="{10CDC915-63B1-49B6-8E56-86F437AF2A7A}" type="datetime8">
              <a:rPr lang="en-US" smtClean="0"/>
              <a:t>8/16/2023 7:43 AM</a:t>
            </a:fld>
            <a:endParaRPr lang="en-US" dirty="0"/>
          </a:p>
        </p:txBody>
      </p:sp>
      <p:sp>
        <p:nvSpPr>
          <p:cNvPr id="5" name="Footer Placeholder 4"/>
          <p:cNvSpPr>
            <a:spLocks noGrp="1"/>
          </p:cNvSpPr>
          <p:nvPr userDrawn="1">
            <p:ph type="ftr" sz="quarter" idx="11"/>
          </p:nvPr>
        </p:nvSpPr>
        <p:spPr>
          <a:xfrm>
            <a:off x="581193" y="5951817"/>
            <a:ext cx="6917211" cy="365125"/>
          </a:xfrm>
        </p:spPr>
        <p:txBody>
          <a:bodyPr/>
          <a:lstStyle>
            <a:lvl1pPr>
              <a:defRPr>
                <a:solidFill>
                  <a:schemeClr val="bg1"/>
                </a:solidFill>
              </a:defRPr>
            </a:lvl1pPr>
          </a:lstStyle>
          <a:p>
            <a:r>
              <a:rPr lang="en-US"/>
              <a:t>Department of Revenue</a:t>
            </a:r>
            <a:endParaRPr lang="en-US" dirty="0"/>
          </a:p>
        </p:txBody>
      </p:sp>
      <p:sp>
        <p:nvSpPr>
          <p:cNvPr id="6" name="Slide Number Placeholder 5"/>
          <p:cNvSpPr>
            <a:spLocks noGrp="1"/>
          </p:cNvSpPr>
          <p:nvPr userDrawn="1">
            <p:ph type="sldNum" sz="quarter" idx="12"/>
          </p:nvPr>
        </p:nvSpPr>
        <p:spPr>
          <a:xfrm>
            <a:off x="10558300" y="5956143"/>
            <a:ext cx="1016440" cy="365125"/>
          </a:xfrm>
        </p:spPr>
        <p:txBody>
          <a:bodyPr/>
          <a:lstStyle>
            <a:lvl1pPr>
              <a:defRPr>
                <a:solidFill>
                  <a:schemeClr val="bg1"/>
                </a:solidFill>
              </a:defRPr>
            </a:lvl1pPr>
          </a:lstStyle>
          <a:p>
            <a:fld id="{D57F1E4F-1CFF-5643-939E-217C01CDF565}" type="slidenum">
              <a:rPr lang="en-US" smtClean="0"/>
              <a:pPr/>
              <a:t>‹#›</a:t>
            </a:fld>
            <a:endParaRPr lang="en-US" dirty="0"/>
          </a:p>
        </p:txBody>
      </p:sp>
      <p:grpSp>
        <p:nvGrpSpPr>
          <p:cNvPr id="8" name="Group 7">
            <a:extLst>
              <a:ext uri="{FF2B5EF4-FFF2-40B4-BE49-F238E27FC236}">
                <a16:creationId xmlns:a16="http://schemas.microsoft.com/office/drawing/2014/main" id="{D817BE96-F504-4996-90DB-953A39FE629D}"/>
              </a:ext>
            </a:extLst>
          </p:cNvPr>
          <p:cNvGrpSpPr/>
          <p:nvPr userDrawn="1"/>
        </p:nvGrpSpPr>
        <p:grpSpPr>
          <a:xfrm>
            <a:off x="4232204" y="1042673"/>
            <a:ext cx="3845587" cy="1077218"/>
            <a:chOff x="4232204" y="1042673"/>
            <a:chExt cx="3845587" cy="1077218"/>
          </a:xfrm>
        </p:grpSpPr>
        <p:sp>
          <p:nvSpPr>
            <p:cNvPr id="17" name="TextBox 16">
              <a:extLst>
                <a:ext uri="{FF2B5EF4-FFF2-40B4-BE49-F238E27FC236}">
                  <a16:creationId xmlns:a16="http://schemas.microsoft.com/office/drawing/2014/main" id="{2B6F04E2-3DC2-4DAF-AA63-4ABDBB0BF553}"/>
                </a:ext>
              </a:extLst>
            </p:cNvPr>
            <p:cNvSpPr txBox="1"/>
            <p:nvPr userDrawn="1"/>
          </p:nvSpPr>
          <p:spPr>
            <a:xfrm>
              <a:off x="5594510" y="1042673"/>
              <a:ext cx="2483281" cy="1077218"/>
            </a:xfrm>
            <a:prstGeom prst="rect">
              <a:avLst/>
            </a:prstGeom>
            <a:noFill/>
          </p:spPr>
          <p:txBody>
            <a:bodyPr wrap="square" rtlCol="0">
              <a:spAutoFit/>
            </a:bodyPr>
            <a:lstStyle/>
            <a:p>
              <a:r>
                <a:rPr lang="en-US" sz="3200" cap="all" baseline="0" dirty="0">
                  <a:solidFill>
                    <a:schemeClr val="bg1"/>
                  </a:solidFill>
                </a:rPr>
                <a:t>Department</a:t>
              </a:r>
            </a:p>
            <a:p>
              <a:r>
                <a:rPr lang="en-US" sz="3200" i="1" cap="none" baseline="0" dirty="0">
                  <a:solidFill>
                    <a:schemeClr val="bg1"/>
                  </a:solidFill>
                </a:rPr>
                <a:t>of</a:t>
              </a:r>
              <a:r>
                <a:rPr lang="en-US" sz="3200" cap="all" baseline="0" dirty="0">
                  <a:solidFill>
                    <a:schemeClr val="bg1"/>
                  </a:solidFill>
                </a:rPr>
                <a:t> Revenue</a:t>
              </a:r>
            </a:p>
          </p:txBody>
        </p:sp>
        <p:cxnSp>
          <p:nvCxnSpPr>
            <p:cNvPr id="18" name="Straight Connector 17">
              <a:extLst>
                <a:ext uri="{FF2B5EF4-FFF2-40B4-BE49-F238E27FC236}">
                  <a16:creationId xmlns:a16="http://schemas.microsoft.com/office/drawing/2014/main" id="{E917E5BF-7B40-4D6A-B658-ECBE996316C8}"/>
                </a:ext>
              </a:extLst>
            </p:cNvPr>
            <p:cNvCxnSpPr/>
            <p:nvPr userDrawn="1"/>
          </p:nvCxnSpPr>
          <p:spPr>
            <a:xfrm>
              <a:off x="5413831" y="1088929"/>
              <a:ext cx="0" cy="10058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99EE6F69-3EED-4496-A945-E8F21459E903}"/>
                </a:ext>
              </a:extLst>
            </p:cNvPr>
            <p:cNvPicPr>
              <a:picLocks noChangeAspect="1"/>
            </p:cNvPicPr>
            <p:nvPr userDrawn="1"/>
          </p:nvPicPr>
          <p:blipFill>
            <a:blip r:embed="rId2"/>
            <a:stretch>
              <a:fillRect/>
            </a:stretch>
          </p:blipFill>
          <p:spPr>
            <a:xfrm>
              <a:off x="4232204" y="1077166"/>
              <a:ext cx="907886" cy="1005840"/>
            </a:xfrm>
            <a:prstGeom prst="rect">
              <a:avLst/>
            </a:prstGeom>
          </p:spPr>
        </p:pic>
      </p:grpSp>
      <p:sp>
        <p:nvSpPr>
          <p:cNvPr id="16" name="Text Placeholder 3">
            <a:extLst>
              <a:ext uri="{FF2B5EF4-FFF2-40B4-BE49-F238E27FC236}">
                <a16:creationId xmlns:a16="http://schemas.microsoft.com/office/drawing/2014/main" id="{7CB59D5F-5128-450A-B096-D306829C2B2C}"/>
              </a:ext>
            </a:extLst>
          </p:cNvPr>
          <p:cNvSpPr>
            <a:spLocks noGrp="1"/>
          </p:cNvSpPr>
          <p:nvPr userDrawn="1">
            <p:ph type="body" sz="half" idx="2" hasCustomPrompt="1"/>
          </p:nvPr>
        </p:nvSpPr>
        <p:spPr>
          <a:xfrm>
            <a:off x="581196" y="5260130"/>
            <a:ext cx="11029617" cy="347472"/>
          </a:xfrm>
        </p:spPr>
        <p:txBody>
          <a:bodyPr>
            <a:normAutofit/>
          </a:bodyPr>
          <a:lstStyle>
            <a:lvl1pPr marL="0" indent="0" algn="ctr">
              <a:buNone/>
              <a:defRPr sz="1800" b="0">
                <a:solidFill>
                  <a:schemeClr val="tx1"/>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a:t>Division Name</a:t>
            </a:r>
          </a:p>
        </p:txBody>
      </p:sp>
      <p:sp>
        <p:nvSpPr>
          <p:cNvPr id="19" name="Text Placeholder 12">
            <a:extLst>
              <a:ext uri="{FF2B5EF4-FFF2-40B4-BE49-F238E27FC236}">
                <a16:creationId xmlns:a16="http://schemas.microsoft.com/office/drawing/2014/main" id="{99DC1C5F-B87D-433F-97E9-9F7EE9F38F39}"/>
              </a:ext>
            </a:extLst>
          </p:cNvPr>
          <p:cNvSpPr>
            <a:spLocks noGrp="1"/>
          </p:cNvSpPr>
          <p:nvPr userDrawn="1">
            <p:ph type="body" sz="quarter" idx="13" hasCustomPrompt="1"/>
          </p:nvPr>
        </p:nvSpPr>
        <p:spPr>
          <a:xfrm>
            <a:off x="581194" y="5608913"/>
            <a:ext cx="11029617" cy="342900"/>
          </a:xfrm>
        </p:spPr>
        <p:txBody>
          <a:bodyPr/>
          <a:lstStyle>
            <a:lvl1pPr marL="0" indent="0" algn="ctr">
              <a:buNone/>
              <a:defRPr>
                <a:solidFill>
                  <a:schemeClr val="tx1"/>
                </a:solidFill>
              </a:defRPr>
            </a:lvl1pPr>
            <a:lvl2pPr marL="323984" indent="0">
              <a:buNone/>
              <a:defRPr/>
            </a:lvl2pPr>
            <a:lvl3pPr marL="629970" indent="0">
              <a:buNone/>
              <a:defRPr/>
            </a:lvl3pPr>
            <a:lvl4pPr marL="1007949" indent="0">
              <a:buNone/>
              <a:defRPr/>
            </a:lvl4pPr>
            <a:lvl5pPr marL="1367932" indent="0">
              <a:buNone/>
              <a:defRPr/>
            </a:lvl5pPr>
          </a:lstStyle>
          <a:p>
            <a:pPr lvl="0"/>
            <a:r>
              <a:rPr lang="en-US" dirty="0"/>
              <a:t>Date</a:t>
            </a:r>
          </a:p>
        </p:txBody>
      </p:sp>
      <p:sp>
        <p:nvSpPr>
          <p:cNvPr id="20" name="Subtitle 2">
            <a:extLst>
              <a:ext uri="{FF2B5EF4-FFF2-40B4-BE49-F238E27FC236}">
                <a16:creationId xmlns:a16="http://schemas.microsoft.com/office/drawing/2014/main" id="{054E37B8-3867-45EA-B0D2-C95B05530D03}"/>
              </a:ext>
            </a:extLst>
          </p:cNvPr>
          <p:cNvSpPr>
            <a:spLocks noGrp="1"/>
          </p:cNvSpPr>
          <p:nvPr>
            <p:ph type="subTitle" idx="1" hasCustomPrompt="1"/>
          </p:nvPr>
        </p:nvSpPr>
        <p:spPr>
          <a:xfrm>
            <a:off x="581193" y="4705910"/>
            <a:ext cx="10993547" cy="566928"/>
          </a:xfrm>
        </p:spPr>
        <p:txBody>
          <a:bodyPr anchor="b">
            <a:normAutofit/>
          </a:bodyPr>
          <a:lstStyle>
            <a:lvl1pPr marL="0" indent="0" algn="ctr">
              <a:spcBef>
                <a:spcPts val="0"/>
              </a:spcBef>
              <a:spcAft>
                <a:spcPts val="0"/>
              </a:spcAft>
              <a:buNone/>
              <a:defRPr sz="2400" b="0" cap="none">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Presenter’s Name, Title</a:t>
            </a:r>
          </a:p>
        </p:txBody>
      </p:sp>
      <p:sp>
        <p:nvSpPr>
          <p:cNvPr id="21" name="Title 20">
            <a:extLst>
              <a:ext uri="{FF2B5EF4-FFF2-40B4-BE49-F238E27FC236}">
                <a16:creationId xmlns:a16="http://schemas.microsoft.com/office/drawing/2014/main" id="{0E4ECD1F-5F4C-4FF9-91BB-63B2E3A9F129}"/>
              </a:ext>
            </a:extLst>
          </p:cNvPr>
          <p:cNvSpPr>
            <a:spLocks noGrp="1"/>
          </p:cNvSpPr>
          <p:nvPr>
            <p:ph type="title"/>
          </p:nvPr>
        </p:nvSpPr>
        <p:spPr>
          <a:xfrm>
            <a:off x="581192" y="2481030"/>
            <a:ext cx="11029616" cy="2203704"/>
          </a:xfrm>
          <a:prstGeom prst="rect">
            <a:avLst/>
          </a:prstGeom>
        </p:spPr>
        <p:txBody>
          <a:bodyPr anchor="ctr">
            <a:normAutofit/>
          </a:bodyPr>
          <a:lstStyle>
            <a:lvl1pPr algn="ctr">
              <a:defRPr sz="4800" b="1">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38068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4A02D51-3E69-4001-A06C-BF0EBAB90868}"/>
              </a:ext>
            </a:extLst>
          </p:cNvPr>
          <p:cNvSpPr>
            <a:spLocks noChangeAspect="1"/>
          </p:cNvSpPr>
          <p:nvPr userDrawn="1"/>
        </p:nvSpPr>
        <p:spPr>
          <a:xfrm>
            <a:off x="4406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2">
            <a:extLst>
              <a:ext uri="{FF2B5EF4-FFF2-40B4-BE49-F238E27FC236}">
                <a16:creationId xmlns:a16="http://schemas.microsoft.com/office/drawing/2014/main" id="{110BBC26-F692-40DC-90C3-EAEDE602B9B9}"/>
              </a:ext>
            </a:extLst>
          </p:cNvPr>
          <p:cNvSpPr>
            <a:spLocks noGrp="1"/>
          </p:cNvSpPr>
          <p:nvPr>
            <p:ph type="dt" sz="half" idx="10"/>
          </p:nvPr>
        </p:nvSpPr>
        <p:spPr/>
        <p:txBody>
          <a:bodyPr/>
          <a:lstStyle>
            <a:lvl1pPr>
              <a:defRPr>
                <a:solidFill>
                  <a:schemeClr val="tx2"/>
                </a:solidFill>
              </a:defRPr>
            </a:lvl1pPr>
          </a:lstStyle>
          <a:p>
            <a:fld id="{23171FB3-9655-467A-B382-4E23965645A4}" type="datetime8">
              <a:rPr lang="en-US" smtClean="0"/>
              <a:pPr/>
              <a:t>8/16/2023 7:43 AM</a:t>
            </a:fld>
            <a:endParaRPr lang="en-US" dirty="0"/>
          </a:p>
        </p:txBody>
      </p:sp>
      <p:sp>
        <p:nvSpPr>
          <p:cNvPr id="4" name="Footer Placeholder 3">
            <a:extLst>
              <a:ext uri="{FF2B5EF4-FFF2-40B4-BE49-F238E27FC236}">
                <a16:creationId xmlns:a16="http://schemas.microsoft.com/office/drawing/2014/main" id="{FC86E5E6-BB34-4A3D-B98E-9006D7915099}"/>
              </a:ext>
            </a:extLst>
          </p:cNvPr>
          <p:cNvSpPr>
            <a:spLocks noGrp="1"/>
          </p:cNvSpPr>
          <p:nvPr>
            <p:ph type="ftr" sz="quarter" idx="11"/>
          </p:nvPr>
        </p:nvSpPr>
        <p:spPr/>
        <p:txBody>
          <a:bodyPr/>
          <a:lstStyle>
            <a:lvl1pPr>
              <a:defRPr>
                <a:solidFill>
                  <a:schemeClr val="tx2"/>
                </a:solidFill>
              </a:defRPr>
            </a:lvl1pPr>
          </a:lstStyle>
          <a:p>
            <a:r>
              <a:rPr lang="en-US"/>
              <a:t>Department of Revenue</a:t>
            </a:r>
            <a:endParaRPr lang="en-US" dirty="0"/>
          </a:p>
        </p:txBody>
      </p:sp>
      <p:sp>
        <p:nvSpPr>
          <p:cNvPr id="5" name="Slide Number Placeholder 4">
            <a:extLst>
              <a:ext uri="{FF2B5EF4-FFF2-40B4-BE49-F238E27FC236}">
                <a16:creationId xmlns:a16="http://schemas.microsoft.com/office/drawing/2014/main" id="{4F669478-B929-4711-9BB9-8D7FC2B3AE67}"/>
              </a:ext>
            </a:extLst>
          </p:cNvPr>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
        <p:nvSpPr>
          <p:cNvPr id="50" name="Title 1">
            <a:extLst>
              <a:ext uri="{FF2B5EF4-FFF2-40B4-BE49-F238E27FC236}">
                <a16:creationId xmlns:a16="http://schemas.microsoft.com/office/drawing/2014/main" id="{EB49C029-A236-4CB2-ACEA-F7E819AC2493}"/>
              </a:ext>
            </a:extLst>
          </p:cNvPr>
          <p:cNvSpPr>
            <a:spLocks noGrp="1"/>
          </p:cNvSpPr>
          <p:nvPr>
            <p:ph type="title" hasCustomPrompt="1"/>
          </p:nvPr>
        </p:nvSpPr>
        <p:spPr>
          <a:xfrm>
            <a:off x="575895" y="729658"/>
            <a:ext cx="11029616" cy="988332"/>
          </a:xfrm>
          <a:prstGeom prst="rect">
            <a:avLst/>
          </a:prstGeom>
        </p:spPr>
        <p:txBody>
          <a:bodyPr anchor="ctr"/>
          <a:lstStyle>
            <a:lvl1pPr algn="ctr">
              <a:defRPr/>
            </a:lvl1pPr>
          </a:lstStyle>
          <a:p>
            <a:r>
              <a:rPr lang="en-US" dirty="0"/>
              <a:t>Sample Agenda</a:t>
            </a:r>
          </a:p>
        </p:txBody>
      </p:sp>
    </p:spTree>
    <p:extLst>
      <p:ext uri="{BB962C8B-B14F-4D97-AF65-F5344CB8AC3E}">
        <p14:creationId xmlns:p14="http://schemas.microsoft.com/office/powerpoint/2010/main" val="185384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689DED-A3B3-4DBC-9D6F-8A093EE573B8}"/>
              </a:ext>
            </a:extLst>
          </p:cNvPr>
          <p:cNvSpPr>
            <a:spLocks noChangeAspect="1"/>
          </p:cNvSpPr>
          <p:nvPr userDrawn="1"/>
        </p:nvSpPr>
        <p:spPr>
          <a:xfrm>
            <a:off x="446900" y="4600755"/>
            <a:ext cx="11298200" cy="1815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5" y="700552"/>
            <a:ext cx="11029615" cy="2345958"/>
          </a:xfrm>
          <a:prstGeom prst="rect">
            <a:avLst/>
          </a:prstGeom>
        </p:spPr>
        <p:txBody>
          <a:bodyPr anchor="b">
            <a:normAutofit/>
          </a:bodyPr>
          <a:lstStyle>
            <a:lvl1pPr algn="ctr">
              <a:defRPr sz="4800" b="0" cap="all">
                <a:solidFill>
                  <a:schemeClr val="accent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B61BEF0D-F0BB-DE4B-95CE-6DB70DBA9567}" type="datetimeFigureOut">
              <a:rPr lang="en-US" smtClean="0"/>
              <a:pPr/>
              <a:t>8/16/2023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Department </a:t>
            </a:r>
            <a:r>
              <a:rPr lang="en-US" i="1" cap="none" dirty="0"/>
              <a:t>of </a:t>
            </a:r>
            <a:r>
              <a:rPr lang="en-US" dirty="0"/>
              <a:t>Revenue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10" name="Text Placeholder 39">
            <a:extLst>
              <a:ext uri="{FF2B5EF4-FFF2-40B4-BE49-F238E27FC236}">
                <a16:creationId xmlns:a16="http://schemas.microsoft.com/office/drawing/2014/main" id="{4938312B-A881-4F52-9AFA-FCE0E99498E6}"/>
              </a:ext>
            </a:extLst>
          </p:cNvPr>
          <p:cNvSpPr>
            <a:spLocks noGrp="1"/>
          </p:cNvSpPr>
          <p:nvPr>
            <p:ph type="body" sz="quarter" idx="19" hasCustomPrompt="1"/>
          </p:nvPr>
        </p:nvSpPr>
        <p:spPr>
          <a:xfrm>
            <a:off x="3919001" y="700552"/>
            <a:ext cx="4343400" cy="646112"/>
          </a:xfrm>
        </p:spPr>
        <p:txBody>
          <a:bodyPr anchor="ctr"/>
          <a:lstStyle>
            <a:lvl1pPr marL="0" indent="0" algn="ctr">
              <a:spcBef>
                <a:spcPts val="0"/>
              </a:spcBef>
              <a:spcAft>
                <a:spcPts val="0"/>
              </a:spcAft>
              <a:buNone/>
              <a:defRPr>
                <a:solidFill>
                  <a:schemeClr val="accent4"/>
                </a:solidFill>
              </a:defRPr>
            </a:lvl1pPr>
            <a:lvl2pPr marL="323984" indent="0">
              <a:buNone/>
              <a:defRPr/>
            </a:lvl2pPr>
          </a:lstStyle>
          <a:p>
            <a:pPr marL="0" marR="0" lvl="0" indent="0" algn="ctr" defTabSz="457178" rtl="0" eaLnBrk="1" fontAlgn="auto" latinLnBrk="0" hangingPunct="1">
              <a:lnSpc>
                <a:spcPct val="100000"/>
              </a:lnSpc>
              <a:spcBef>
                <a:spcPts val="0"/>
              </a:spcBef>
              <a:spcAft>
                <a:spcPts val="0"/>
              </a:spcAft>
              <a:buClr>
                <a:srgbClr val="E3C475"/>
              </a:buClr>
              <a:buSzPct val="92000"/>
              <a:buFont typeface="Wingdings 2" panose="05020102010507070707" pitchFamily="18" charset="2"/>
              <a:buNone/>
              <a:tabLst/>
              <a:defRPr/>
            </a:pPr>
            <a:r>
              <a:rPr lang="en-US" dirty="0"/>
              <a:t>OPTIONAL SLIDE – SECTION HEADER</a:t>
            </a:r>
          </a:p>
        </p:txBody>
      </p:sp>
      <p:sp>
        <p:nvSpPr>
          <p:cNvPr id="12" name="Text Placeholder 3">
            <a:extLst>
              <a:ext uri="{FF2B5EF4-FFF2-40B4-BE49-F238E27FC236}">
                <a16:creationId xmlns:a16="http://schemas.microsoft.com/office/drawing/2014/main" id="{18D7A1E6-0B26-43C7-B5A7-6BE60BE4042A}"/>
              </a:ext>
            </a:extLst>
          </p:cNvPr>
          <p:cNvSpPr>
            <a:spLocks noGrp="1"/>
          </p:cNvSpPr>
          <p:nvPr>
            <p:ph type="body" sz="half" idx="2" hasCustomPrompt="1"/>
          </p:nvPr>
        </p:nvSpPr>
        <p:spPr>
          <a:xfrm>
            <a:off x="581188" y="3600729"/>
            <a:ext cx="11029617" cy="347472"/>
          </a:xfrm>
        </p:spPr>
        <p:txBody>
          <a:bodyPr>
            <a:normAutofit/>
          </a:bodyPr>
          <a:lstStyle>
            <a:lvl1pPr marL="0" indent="0" algn="ctr">
              <a:buNone/>
              <a:defRPr sz="1800" b="0">
                <a:solidFill>
                  <a:schemeClr val="tx1"/>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a:t>Division Name</a:t>
            </a:r>
          </a:p>
        </p:txBody>
      </p:sp>
      <p:sp>
        <p:nvSpPr>
          <p:cNvPr id="13" name="Subtitle 2">
            <a:extLst>
              <a:ext uri="{FF2B5EF4-FFF2-40B4-BE49-F238E27FC236}">
                <a16:creationId xmlns:a16="http://schemas.microsoft.com/office/drawing/2014/main" id="{DD131728-E024-48F4-882F-D03C8F302B05}"/>
              </a:ext>
            </a:extLst>
          </p:cNvPr>
          <p:cNvSpPr>
            <a:spLocks noGrp="1"/>
          </p:cNvSpPr>
          <p:nvPr>
            <p:ph type="subTitle" idx="1" hasCustomPrompt="1"/>
          </p:nvPr>
        </p:nvSpPr>
        <p:spPr>
          <a:xfrm>
            <a:off x="581185" y="3046509"/>
            <a:ext cx="10993547" cy="566928"/>
          </a:xfrm>
        </p:spPr>
        <p:txBody>
          <a:bodyPr anchor="b">
            <a:normAutofit/>
          </a:bodyPr>
          <a:lstStyle>
            <a:lvl1pPr marL="0" indent="0" algn="ctr">
              <a:spcBef>
                <a:spcPts val="0"/>
              </a:spcBef>
              <a:spcAft>
                <a:spcPts val="0"/>
              </a:spcAft>
              <a:buNone/>
              <a:defRPr sz="2400" b="0" cap="none">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Presenter’s Name, Title</a:t>
            </a:r>
          </a:p>
        </p:txBody>
      </p:sp>
    </p:spTree>
    <p:extLst>
      <p:ext uri="{BB962C8B-B14F-4D97-AF65-F5344CB8AC3E}">
        <p14:creationId xmlns:p14="http://schemas.microsoft.com/office/powerpoint/2010/main" val="139742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p:cNvSpPr>
          <p:nvPr/>
        </p:nvSpPr>
        <p:spPr>
          <a:xfrm>
            <a:off x="440285" y="614407"/>
            <a:ext cx="11309339" cy="12618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31520"/>
            <a:ext cx="11029616" cy="987552"/>
          </a:xfrm>
          <a:prstGeom prst="rect">
            <a:avLst/>
          </a:prstGeom>
        </p:spPr>
        <p:txBody>
          <a:bodyPr anchor="ctr"/>
          <a:lstStyle>
            <a:lvl1pPr algn="ctr">
              <a:defRPr/>
            </a:lvl1pPr>
          </a:lstStyle>
          <a:p>
            <a:r>
              <a:rPr lang="en-US" dirty="0"/>
              <a:t>Click to edit Master title style</a:t>
            </a:r>
          </a:p>
        </p:txBody>
      </p:sp>
      <p:sp>
        <p:nvSpPr>
          <p:cNvPr id="3" name="Content Placeholder 2"/>
          <p:cNvSpPr>
            <a:spLocks noGrp="1"/>
          </p:cNvSpPr>
          <p:nvPr>
            <p:ph idx="1"/>
          </p:nvPr>
        </p:nvSpPr>
        <p:spPr>
          <a:xfrm>
            <a:off x="581197" y="2180502"/>
            <a:ext cx="11029615" cy="3678303"/>
          </a:xfrm>
        </p:spPr>
        <p:txBody>
          <a:bodyPr anchor="t"/>
          <a:lstStyle>
            <a:lvl1pPr>
              <a:buClr>
                <a:srgbClr val="E3C475"/>
              </a:buClr>
              <a:defRPr>
                <a:solidFill>
                  <a:schemeClr val="tx1"/>
                </a:solidFill>
              </a:defRPr>
            </a:lvl1pPr>
            <a:lvl2pPr>
              <a:buClr>
                <a:srgbClr val="E3C475"/>
              </a:buClr>
              <a:defRPr>
                <a:solidFill>
                  <a:schemeClr val="tx1"/>
                </a:solidFill>
              </a:defRPr>
            </a:lvl2pPr>
            <a:lvl3pPr>
              <a:buClr>
                <a:srgbClr val="E3C475"/>
              </a:buClr>
              <a:defRPr>
                <a:solidFill>
                  <a:schemeClr val="tx1"/>
                </a:solidFill>
              </a:defRPr>
            </a:lvl3pPr>
            <a:lvl4pPr>
              <a:buClr>
                <a:srgbClr val="E3C475"/>
              </a:buClr>
              <a:defRPr>
                <a:solidFill>
                  <a:schemeClr val="tx1"/>
                </a:solidFill>
              </a:defRPr>
            </a:lvl4pPr>
            <a:lvl5pPr>
              <a:buClr>
                <a:srgbClr val="E3C475"/>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76BCE7B1-13C2-4D2C-B0D1-D4AE7A93E74E}" type="datetime8">
              <a:rPr lang="en-US" smtClean="0"/>
              <a:pPr/>
              <a:t>8/16/2023 7:43 AM</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Department</a:t>
            </a:r>
            <a:r>
              <a:rPr lang="en-US" i="1"/>
              <a:t> </a:t>
            </a:r>
            <a:r>
              <a:rPr lang="en-US" i="1" cap="none"/>
              <a:t>of</a:t>
            </a:r>
            <a:r>
              <a:rPr lang="en-US" i="1"/>
              <a:t> </a:t>
            </a:r>
            <a:r>
              <a:rPr lang="en-US"/>
              <a:t>Revenue</a:t>
            </a:r>
            <a:endParaRPr lang="en-US" dirty="0"/>
          </a:p>
        </p:txBody>
      </p:sp>
      <p:sp>
        <p:nvSpPr>
          <p:cNvPr id="6" name="Slide Number Placeholder 5"/>
          <p:cNvSpPr>
            <a:spLocks noGrp="1"/>
          </p:cNvSpPr>
          <p:nvPr>
            <p:ph type="sldNum" sz="quarter" idx="12"/>
          </p:nvPr>
        </p:nvSpPr>
        <p:spPr>
          <a:xfrm>
            <a:off x="10558303" y="5956143"/>
            <a:ext cx="1052508" cy="365125"/>
          </a:xfrm>
        </p:spPr>
        <p:txBody>
          <a:bodyPr/>
          <a:lstStyle>
            <a:lvl1pPr>
              <a:defRPr>
                <a:solidFill>
                  <a:schemeClr val="tx2"/>
                </a:solidFill>
              </a:defRPr>
            </a:lvl1p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4B701-828C-4F27-9FA1-A02E3AC37A10}"/>
              </a:ext>
            </a:extLst>
          </p:cNvPr>
          <p:cNvSpPr>
            <a:spLocks/>
          </p:cNvSpPr>
          <p:nvPr userDrawn="1"/>
        </p:nvSpPr>
        <p:spPr>
          <a:xfrm>
            <a:off x="440285" y="614407"/>
            <a:ext cx="11309339" cy="12618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a:prstGeom prst="rect">
            <a:avLst/>
          </a:prstGeom>
        </p:spPr>
        <p:txBody>
          <a:bodyPr anchor="ctr"/>
          <a:lstStyle>
            <a:lvl1pPr algn="ctr">
              <a:defRPr/>
            </a:lvl1pPr>
          </a:lstStyle>
          <a:p>
            <a:r>
              <a:rPr lang="en-US" dirty="0"/>
              <a:t>Click to edit Master title style</a:t>
            </a:r>
          </a:p>
        </p:txBody>
      </p:sp>
      <p:sp>
        <p:nvSpPr>
          <p:cNvPr id="3" name="Content Placeholder 2"/>
          <p:cNvSpPr>
            <a:spLocks noGrp="1"/>
          </p:cNvSpPr>
          <p:nvPr>
            <p:ph sz="half" idx="1"/>
          </p:nvPr>
        </p:nvSpPr>
        <p:spPr>
          <a:xfrm>
            <a:off x="581197" y="2228004"/>
            <a:ext cx="5422391" cy="363304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88C7C4BE-B00E-4873-9DB0-8788D9AA5F71}" type="datetime8">
              <a:rPr lang="en-US" smtClean="0"/>
              <a:pPr/>
              <a:t>8/16/2023 7:43 AM</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Department</a:t>
            </a:r>
            <a:r>
              <a:rPr lang="en-US" i="1" cap="none"/>
              <a:t> of </a:t>
            </a:r>
            <a:r>
              <a:rPr lang="en-US"/>
              <a:t>Revenue</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Content">
    <p:spTree>
      <p:nvGrpSpPr>
        <p:cNvPr id="1" name=""/>
        <p:cNvGrpSpPr/>
        <p:nvPr/>
      </p:nvGrpSpPr>
      <p:grpSpPr>
        <a:xfrm>
          <a:off x="0" y="0"/>
          <a:ext cx="0" cy="0"/>
          <a:chOff x="0" y="0"/>
          <a:chExt cx="0" cy="0"/>
        </a:xfrm>
      </p:grpSpPr>
      <p:sp>
        <p:nvSpPr>
          <p:cNvPr id="11" name="Rectangle 10"/>
          <p:cNvSpPr>
            <a:spLocks noChangeAspect="1"/>
          </p:cNvSpPr>
          <p:nvPr userDrawn="1"/>
        </p:nvSpPr>
        <p:spPr>
          <a:xfrm>
            <a:off x="4459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a:prstGeom prst="rect">
            <a:avLst/>
          </a:prstGeom>
        </p:spPr>
        <p:txBody>
          <a:bodyPr anchor="ctr"/>
          <a:lstStyle>
            <a:lvl1pPr algn="ctr">
              <a:defRPr/>
            </a:lvl1pPr>
          </a:lstStyle>
          <a:p>
            <a:r>
              <a:rPr lang="en-US" dirty="0"/>
              <a:t>Click to edit Master title style</a:t>
            </a:r>
          </a:p>
        </p:txBody>
      </p:sp>
      <p:sp>
        <p:nvSpPr>
          <p:cNvPr id="3" name="Text Placeholder 2"/>
          <p:cNvSpPr>
            <a:spLocks noGrp="1"/>
          </p:cNvSpPr>
          <p:nvPr>
            <p:ph type="body" idx="1"/>
          </p:nvPr>
        </p:nvSpPr>
        <p:spPr>
          <a:xfrm>
            <a:off x="581187" y="2250898"/>
            <a:ext cx="5393109" cy="536005"/>
          </a:xfrm>
        </p:spPr>
        <p:txBody>
          <a:bodyPr anchor="b">
            <a:noAutofit/>
          </a:bodyPr>
          <a:lstStyle>
            <a:lvl1pPr marL="0" indent="0">
              <a:buNone/>
              <a:defRPr sz="22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5" y="2926058"/>
            <a:ext cx="5393100" cy="2934999"/>
          </a:xfrm>
        </p:spPr>
        <p:txBody>
          <a:bodyPr anchor="t">
            <a:normAutofit/>
          </a:bodyPr>
          <a:lstStyle>
            <a:lvl1pPr>
              <a:buClr>
                <a:srgbClr val="E3C475"/>
              </a:buClr>
              <a:defRPr>
                <a:solidFill>
                  <a:schemeClr val="tx1"/>
                </a:solidFill>
              </a:defRPr>
            </a:lvl1pPr>
            <a:lvl2pPr>
              <a:buClr>
                <a:srgbClr val="E3C475"/>
              </a:buClr>
              <a:defRPr>
                <a:solidFill>
                  <a:schemeClr val="tx1"/>
                </a:solidFill>
              </a:defRPr>
            </a:lvl2pPr>
            <a:lvl3pPr>
              <a:buClr>
                <a:srgbClr val="E3C475"/>
              </a:buClr>
              <a:defRPr>
                <a:solidFill>
                  <a:schemeClr val="tx1"/>
                </a:solidFill>
              </a:defRPr>
            </a:lvl3pPr>
            <a:lvl4pPr>
              <a:buClr>
                <a:srgbClr val="E3C475"/>
              </a:buClr>
              <a:defRPr>
                <a:solidFill>
                  <a:schemeClr val="tx1"/>
                </a:solidFill>
              </a:defRPr>
            </a:lvl4pPr>
            <a:lvl5pPr>
              <a:buClr>
                <a:srgbClr val="E3C475"/>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706" y="2250898"/>
            <a:ext cx="5393108" cy="553373"/>
          </a:xfrm>
        </p:spPr>
        <p:txBody>
          <a:bodyPr anchor="b">
            <a:noAutofit/>
          </a:bodyPr>
          <a:lstStyle>
            <a:lvl1pPr marL="0" indent="0">
              <a:buNone/>
              <a:defRPr sz="22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11" y="2926058"/>
            <a:ext cx="5393100" cy="2934999"/>
          </a:xfrm>
        </p:spPr>
        <p:txBody>
          <a:bodyPr anchor="t">
            <a:normAutofit/>
          </a:bodyPr>
          <a:lstStyle>
            <a:lvl1pPr>
              <a:buClr>
                <a:srgbClr val="E3C475"/>
              </a:buClr>
              <a:defRPr>
                <a:solidFill>
                  <a:schemeClr val="tx1"/>
                </a:solidFill>
              </a:defRPr>
            </a:lvl1pPr>
            <a:lvl2pPr>
              <a:buClr>
                <a:srgbClr val="E3C475"/>
              </a:buClr>
              <a:defRPr>
                <a:solidFill>
                  <a:schemeClr val="tx1"/>
                </a:solidFill>
              </a:defRPr>
            </a:lvl2pPr>
            <a:lvl3pPr>
              <a:buClr>
                <a:srgbClr val="E3C475"/>
              </a:buClr>
              <a:defRPr>
                <a:solidFill>
                  <a:schemeClr val="tx1"/>
                </a:solidFill>
              </a:defRPr>
            </a:lvl3pPr>
            <a:lvl4pPr>
              <a:buClr>
                <a:srgbClr val="E3C475"/>
              </a:buClr>
              <a:defRPr>
                <a:solidFill>
                  <a:schemeClr val="tx1"/>
                </a:solidFill>
              </a:defRPr>
            </a:lvl4pPr>
            <a:lvl5pPr>
              <a:buClr>
                <a:srgbClr val="E3C475"/>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solidFill>
                  <a:schemeClr val="tx2"/>
                </a:solidFill>
              </a:defRPr>
            </a:lvl1pPr>
          </a:lstStyle>
          <a:p>
            <a:fld id="{97F78E89-9407-4B3D-9E63-01CA22CC8B9B}" type="datetime8">
              <a:rPr lang="en-US" smtClean="0"/>
              <a:pPr/>
              <a:t>8/16/2023 7:43 AM</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t>Department</a:t>
            </a:r>
            <a:r>
              <a:rPr lang="en-US" i="1" cap="none"/>
              <a:t> of </a:t>
            </a:r>
            <a:r>
              <a:rPr lang="en-US"/>
              <a:t>Revenue</a:t>
            </a:r>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ED3859-D772-4396-A4F4-28E4BC982571}"/>
              </a:ext>
            </a:extLst>
          </p:cNvPr>
          <p:cNvSpPr>
            <a:spLocks noChangeAspect="1"/>
          </p:cNvSpPr>
          <p:nvPr userDrawn="1"/>
        </p:nvSpPr>
        <p:spPr>
          <a:xfrm>
            <a:off x="440683" y="606562"/>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lvl1pPr>
              <a:defRPr>
                <a:solidFill>
                  <a:schemeClr val="tx2"/>
                </a:solidFill>
              </a:defRPr>
            </a:lvl1pPr>
          </a:lstStyle>
          <a:p>
            <a:fld id="{6E667BAE-3D65-42F1-8D25-51D328011B78}" type="datetime8">
              <a:rPr lang="en-US" smtClean="0"/>
              <a:pPr/>
              <a:t>8/16/2023 7:43 AM</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t>Department</a:t>
            </a:r>
            <a:r>
              <a:rPr lang="en-US" i="1" cap="none"/>
              <a:t> of </a:t>
            </a:r>
            <a:r>
              <a:rPr lang="en-US"/>
              <a:t>Revenue</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
        <p:nvSpPr>
          <p:cNvPr id="106" name="Title 1">
            <a:extLst>
              <a:ext uri="{FF2B5EF4-FFF2-40B4-BE49-F238E27FC236}">
                <a16:creationId xmlns:a16="http://schemas.microsoft.com/office/drawing/2014/main" id="{1FCF2898-2A61-48DF-8330-B9C953B32A5F}"/>
              </a:ext>
            </a:extLst>
          </p:cNvPr>
          <p:cNvSpPr>
            <a:spLocks noGrp="1"/>
          </p:cNvSpPr>
          <p:nvPr>
            <p:ph type="title"/>
          </p:nvPr>
        </p:nvSpPr>
        <p:spPr>
          <a:xfrm>
            <a:off x="581193" y="729658"/>
            <a:ext cx="11029616" cy="988332"/>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0" name="Content Placeholder 102">
            <a:extLst>
              <a:ext uri="{FF2B5EF4-FFF2-40B4-BE49-F238E27FC236}">
                <a16:creationId xmlns:a16="http://schemas.microsoft.com/office/drawing/2014/main" id="{D33FBF72-84CE-48C3-B8E8-A47832CD29F9}"/>
              </a:ext>
            </a:extLst>
          </p:cNvPr>
          <p:cNvSpPr>
            <a:spLocks noGrp="1"/>
          </p:cNvSpPr>
          <p:nvPr>
            <p:ph sz="quarter" idx="13"/>
          </p:nvPr>
        </p:nvSpPr>
        <p:spPr>
          <a:xfrm>
            <a:off x="581025" y="2227834"/>
            <a:ext cx="3566160" cy="3633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2">
            <a:extLst>
              <a:ext uri="{FF2B5EF4-FFF2-40B4-BE49-F238E27FC236}">
                <a16:creationId xmlns:a16="http://schemas.microsoft.com/office/drawing/2014/main" id="{FA3464BB-921E-4697-B191-8F44FBB85163}"/>
              </a:ext>
            </a:extLst>
          </p:cNvPr>
          <p:cNvSpPr>
            <a:spLocks noGrp="1"/>
          </p:cNvSpPr>
          <p:nvPr>
            <p:ph sz="quarter" idx="14"/>
          </p:nvPr>
        </p:nvSpPr>
        <p:spPr>
          <a:xfrm>
            <a:off x="4317999" y="2227834"/>
            <a:ext cx="3566160" cy="3633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02">
            <a:extLst>
              <a:ext uri="{FF2B5EF4-FFF2-40B4-BE49-F238E27FC236}">
                <a16:creationId xmlns:a16="http://schemas.microsoft.com/office/drawing/2014/main" id="{8B670B21-2A1D-4D75-917F-C7640BE184A4}"/>
              </a:ext>
            </a:extLst>
          </p:cNvPr>
          <p:cNvSpPr>
            <a:spLocks noGrp="1"/>
          </p:cNvSpPr>
          <p:nvPr>
            <p:ph sz="quarter" idx="15"/>
          </p:nvPr>
        </p:nvSpPr>
        <p:spPr>
          <a:xfrm>
            <a:off x="8054971" y="2227834"/>
            <a:ext cx="3566160" cy="3633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608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rd Content">
    <p:spTree>
      <p:nvGrpSpPr>
        <p:cNvPr id="1" name=""/>
        <p:cNvGrpSpPr/>
        <p:nvPr/>
      </p:nvGrpSpPr>
      <p:grpSpPr>
        <a:xfrm>
          <a:off x="0" y="0"/>
          <a:ext cx="0" cy="0"/>
          <a:chOff x="0" y="0"/>
          <a:chExt cx="0" cy="0"/>
        </a:xfrm>
      </p:grpSpPr>
      <p:sp>
        <p:nvSpPr>
          <p:cNvPr id="11" name="Content Placeholder 102">
            <a:extLst>
              <a:ext uri="{FF2B5EF4-FFF2-40B4-BE49-F238E27FC236}">
                <a16:creationId xmlns:a16="http://schemas.microsoft.com/office/drawing/2014/main" id="{FA3464BB-921E-4697-B191-8F44FBB85163}"/>
              </a:ext>
            </a:extLst>
          </p:cNvPr>
          <p:cNvSpPr>
            <a:spLocks noGrp="1"/>
          </p:cNvSpPr>
          <p:nvPr>
            <p:ph sz="quarter" idx="14"/>
          </p:nvPr>
        </p:nvSpPr>
        <p:spPr>
          <a:xfrm>
            <a:off x="4317998" y="2227834"/>
            <a:ext cx="7292811" cy="3633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15ED3859-D772-4396-A4F4-28E4BC982571}"/>
              </a:ext>
            </a:extLst>
          </p:cNvPr>
          <p:cNvSpPr>
            <a:spLocks noChangeAspect="1"/>
          </p:cNvSpPr>
          <p:nvPr userDrawn="1"/>
        </p:nvSpPr>
        <p:spPr>
          <a:xfrm>
            <a:off x="440683" y="606562"/>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lvl1pPr>
              <a:defRPr>
                <a:solidFill>
                  <a:schemeClr val="tx2"/>
                </a:solidFill>
              </a:defRPr>
            </a:lvl1pPr>
          </a:lstStyle>
          <a:p>
            <a:fld id="{6E667BAE-3D65-42F1-8D25-51D328011B78}" type="datetime8">
              <a:rPr lang="en-US" smtClean="0"/>
              <a:pPr/>
              <a:t>8/16/2023 7:43 AM</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t>Department</a:t>
            </a:r>
            <a:r>
              <a:rPr lang="en-US" i="1" cap="none"/>
              <a:t> of </a:t>
            </a:r>
            <a:r>
              <a:rPr lang="en-US"/>
              <a:t>Revenue</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
        <p:nvSpPr>
          <p:cNvPr id="106" name="Title 1">
            <a:extLst>
              <a:ext uri="{FF2B5EF4-FFF2-40B4-BE49-F238E27FC236}">
                <a16:creationId xmlns:a16="http://schemas.microsoft.com/office/drawing/2014/main" id="{1FCF2898-2A61-48DF-8330-B9C953B32A5F}"/>
              </a:ext>
            </a:extLst>
          </p:cNvPr>
          <p:cNvSpPr>
            <a:spLocks noGrp="1"/>
          </p:cNvSpPr>
          <p:nvPr>
            <p:ph type="title"/>
          </p:nvPr>
        </p:nvSpPr>
        <p:spPr>
          <a:xfrm>
            <a:off x="581193" y="729658"/>
            <a:ext cx="11029616" cy="988332"/>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0" name="Content Placeholder 102">
            <a:extLst>
              <a:ext uri="{FF2B5EF4-FFF2-40B4-BE49-F238E27FC236}">
                <a16:creationId xmlns:a16="http://schemas.microsoft.com/office/drawing/2014/main" id="{D33FBF72-84CE-48C3-B8E8-A47832CD29F9}"/>
              </a:ext>
            </a:extLst>
          </p:cNvPr>
          <p:cNvSpPr>
            <a:spLocks noGrp="1"/>
          </p:cNvSpPr>
          <p:nvPr>
            <p:ph sz="quarter" idx="13"/>
          </p:nvPr>
        </p:nvSpPr>
        <p:spPr>
          <a:xfrm>
            <a:off x="581025" y="2227834"/>
            <a:ext cx="3566160" cy="3633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960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5" y="5956143"/>
            <a:ext cx="2844799" cy="365125"/>
          </a:xfrm>
          <a:prstGeom prst="rect">
            <a:avLst/>
          </a:prstGeom>
        </p:spPr>
        <p:txBody>
          <a:bodyPr vert="horz" lIns="91440" tIns="45720" rIns="91440" bIns="45720" rtlCol="0" anchor="ctr"/>
          <a:lstStyle>
            <a:lvl1pPr algn="r">
              <a:defRPr sz="900">
                <a:solidFill>
                  <a:schemeClr val="accent2"/>
                </a:solidFill>
              </a:defRPr>
            </a:lvl1pPr>
          </a:lstStyle>
          <a:p>
            <a:fld id="{23171FB3-9655-467A-B382-4E23965645A4}" type="datetime8">
              <a:rPr lang="en-US" smtClean="0"/>
              <a:t>8/16/2023 7:43 AM</a:t>
            </a:fld>
            <a:endParaRPr lang="en-US" dirty="0"/>
          </a:p>
        </p:txBody>
      </p:sp>
      <p:sp>
        <p:nvSpPr>
          <p:cNvPr id="5" name="Footer Placeholder 4"/>
          <p:cNvSpPr>
            <a:spLocks noGrp="1"/>
          </p:cNvSpPr>
          <p:nvPr>
            <p:ph type="ftr" sz="quarter" idx="3"/>
          </p:nvPr>
        </p:nvSpPr>
        <p:spPr>
          <a:xfrm>
            <a:off x="581193" y="5951817"/>
            <a:ext cx="6917211"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Department of Revenue</a:t>
            </a:r>
            <a:endParaRPr lang="en-US" dirty="0"/>
          </a:p>
        </p:txBody>
      </p:sp>
      <p:sp>
        <p:nvSpPr>
          <p:cNvPr id="6" name="Slide Number Placeholder 5"/>
          <p:cNvSpPr>
            <a:spLocks noGrp="1"/>
          </p:cNvSpPr>
          <p:nvPr>
            <p:ph type="sldNum" sz="quarter" idx="4"/>
          </p:nvPr>
        </p:nvSpPr>
        <p:spPr>
          <a:xfrm>
            <a:off x="10558303" y="5956143"/>
            <a:ext cx="105251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grpSp>
        <p:nvGrpSpPr>
          <p:cNvPr id="7" name="Group 6">
            <a:extLst>
              <a:ext uri="{FF2B5EF4-FFF2-40B4-BE49-F238E27FC236}">
                <a16:creationId xmlns:a16="http://schemas.microsoft.com/office/drawing/2014/main" id="{9A5C3D11-44E8-46C5-BF2B-42BCF7AC36C3}"/>
              </a:ext>
            </a:extLst>
          </p:cNvPr>
          <p:cNvGrpSpPr/>
          <p:nvPr userDrawn="1"/>
        </p:nvGrpSpPr>
        <p:grpSpPr>
          <a:xfrm>
            <a:off x="446534" y="453643"/>
            <a:ext cx="11298932" cy="98554"/>
            <a:chOff x="446535" y="453643"/>
            <a:chExt cx="11298932" cy="98554"/>
          </a:xfrm>
        </p:grpSpPr>
        <p:sp>
          <p:nvSpPr>
            <p:cNvPr id="9" name="Rectangle 8"/>
            <p:cNvSpPr/>
            <p:nvPr/>
          </p:nvSpPr>
          <p:spPr>
            <a:xfrm>
              <a:off x="446535" y="457200"/>
              <a:ext cx="3703320" cy="94997"/>
            </a:xfrm>
            <a:prstGeom prst="rect">
              <a:avLst/>
            </a:prstGeom>
            <a:solidFill>
              <a:srgbClr val="E3C475"/>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2" name="Title 1">
            <a:extLst>
              <a:ext uri="{FF2B5EF4-FFF2-40B4-BE49-F238E27FC236}">
                <a16:creationId xmlns:a16="http://schemas.microsoft.com/office/drawing/2014/main" id="{CB4AA991-1C9A-4BCB-A7DB-F4E319887514}"/>
              </a:ext>
            </a:extLst>
          </p:cNvPr>
          <p:cNvSpPr txBox="1">
            <a:spLocks/>
          </p:cNvSpPr>
          <p:nvPr userDrawn="1"/>
        </p:nvSpPr>
        <p:spPr>
          <a:xfrm>
            <a:off x="575895" y="729658"/>
            <a:ext cx="11029616" cy="988332"/>
          </a:xfrm>
          <a:prstGeom prst="rect">
            <a:avLst/>
          </a:prstGeom>
        </p:spPr>
        <p:txBody>
          <a:bodyPr anchor="ctr"/>
          <a:lstStyle>
            <a:lvl1pPr algn="ctr" defTabSz="457178"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32" r:id="rId3"/>
    <p:sldLayoutId id="2147483730" r:id="rId4"/>
    <p:sldLayoutId id="2147483650" r:id="rId5"/>
    <p:sldLayoutId id="2147483652" r:id="rId6"/>
    <p:sldLayoutId id="2147483653" r:id="rId7"/>
    <p:sldLayoutId id="2147483668" r:id="rId8"/>
    <p:sldLayoutId id="2147483675" r:id="rId9"/>
    <p:sldLayoutId id="2147483733" r:id="rId10"/>
    <p:sldLayoutId id="2147483654" r:id="rId11"/>
    <p:sldLayoutId id="2147483731" r:id="rId12"/>
    <p:sldLayoutId id="2147483734" r:id="rId13"/>
    <p:sldLayoutId id="2147483735" r:id="rId14"/>
    <p:sldLayoutId id="2147483736" r:id="rId15"/>
  </p:sldLayoutIdLst>
  <p:hf hdr="0" dt="0"/>
  <p:txStyles>
    <p:titleStyle>
      <a:lvl1pPr algn="l" defTabSz="457178"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84" indent="-305984" algn="l" defTabSz="457178" rtl="0" eaLnBrk="1" latinLnBrk="0" hangingPunct="1">
        <a:spcBef>
          <a:spcPct val="20000"/>
        </a:spcBef>
        <a:spcAft>
          <a:spcPts val="600"/>
        </a:spcAft>
        <a:buClr>
          <a:srgbClr val="E3C475"/>
        </a:buClr>
        <a:buSzPct val="92000"/>
        <a:buFont typeface="Wingdings 2" panose="05020102010507070707" pitchFamily="18" charset="2"/>
        <a:buChar char=""/>
        <a:defRPr sz="1800" kern="1200">
          <a:solidFill>
            <a:schemeClr val="tx1"/>
          </a:solidFill>
          <a:latin typeface="+mn-lt"/>
          <a:ea typeface="+mn-ea"/>
          <a:cs typeface="+mn-cs"/>
        </a:defRPr>
      </a:lvl1pPr>
      <a:lvl2pPr marL="629968" indent="-305984" algn="l" defTabSz="457178" rtl="0" eaLnBrk="1" latinLnBrk="0" hangingPunct="1">
        <a:spcBef>
          <a:spcPct val="20000"/>
        </a:spcBef>
        <a:spcAft>
          <a:spcPts val="600"/>
        </a:spcAft>
        <a:buClr>
          <a:srgbClr val="E3C475"/>
        </a:buClr>
        <a:buSzPct val="92000"/>
        <a:buFont typeface="Wingdings 2" panose="05020102010507070707" pitchFamily="18" charset="2"/>
        <a:buChar char=""/>
        <a:defRPr sz="1600" kern="1200">
          <a:solidFill>
            <a:schemeClr val="tx1"/>
          </a:solidFill>
          <a:latin typeface="+mn-lt"/>
          <a:ea typeface="+mn-ea"/>
          <a:cs typeface="+mn-cs"/>
        </a:defRPr>
      </a:lvl2pPr>
      <a:lvl3pPr marL="899956" indent="-269987" algn="l" defTabSz="457178" rtl="0" eaLnBrk="1" latinLnBrk="0" hangingPunct="1">
        <a:spcBef>
          <a:spcPct val="20000"/>
        </a:spcBef>
        <a:spcAft>
          <a:spcPts val="600"/>
        </a:spcAft>
        <a:buClr>
          <a:srgbClr val="E3C475"/>
        </a:buClr>
        <a:buSzPct val="92000"/>
        <a:buFont typeface="Wingdings 2" panose="05020102010507070707" pitchFamily="18" charset="2"/>
        <a:buChar char=""/>
        <a:defRPr sz="1400" kern="1200">
          <a:solidFill>
            <a:schemeClr val="tx1"/>
          </a:solidFill>
          <a:latin typeface="+mn-lt"/>
          <a:ea typeface="+mn-ea"/>
          <a:cs typeface="+mn-cs"/>
        </a:defRPr>
      </a:lvl3pPr>
      <a:lvl4pPr marL="1241938" indent="-233989" algn="l" defTabSz="457178" rtl="0" eaLnBrk="1" latinLnBrk="0" hangingPunct="1">
        <a:spcBef>
          <a:spcPct val="20000"/>
        </a:spcBef>
        <a:spcAft>
          <a:spcPts val="600"/>
        </a:spcAft>
        <a:buClr>
          <a:srgbClr val="E3C475"/>
        </a:buClr>
        <a:buSzPct val="92000"/>
        <a:buFont typeface="Wingdings 2" panose="05020102010507070707" pitchFamily="18" charset="2"/>
        <a:buChar char=""/>
        <a:defRPr sz="1200" kern="1200">
          <a:solidFill>
            <a:schemeClr val="tx1"/>
          </a:solidFill>
          <a:latin typeface="+mn-lt"/>
          <a:ea typeface="+mn-ea"/>
          <a:cs typeface="+mn-cs"/>
        </a:defRPr>
      </a:lvl4pPr>
      <a:lvl5pPr marL="1601920" indent="-233989" algn="l" defTabSz="457178" rtl="0" eaLnBrk="1" latinLnBrk="0" hangingPunct="1">
        <a:spcBef>
          <a:spcPct val="20000"/>
        </a:spcBef>
        <a:spcAft>
          <a:spcPts val="600"/>
        </a:spcAft>
        <a:buClr>
          <a:srgbClr val="E3C475"/>
        </a:buClr>
        <a:buSzPct val="92000"/>
        <a:buFont typeface="Wingdings 2" panose="05020102010507070707" pitchFamily="18" charset="2"/>
        <a:buChar char=""/>
        <a:defRPr sz="1200" kern="1200">
          <a:solidFill>
            <a:schemeClr val="tx1"/>
          </a:solidFill>
          <a:latin typeface="+mn-lt"/>
          <a:ea typeface="+mn-ea"/>
          <a:cs typeface="+mn-cs"/>
        </a:defRPr>
      </a:lvl5pPr>
      <a:lvl6pPr marL="1899906"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890"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876"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861"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dor.georgia.gov/georgia-tax-center-help"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dor.georgia.gov/information-tax-professionals" TargetMode="External"/><Relationship Id="rId5" Type="http://schemas.openxmlformats.org/officeDocument/2006/relationships/hyperlink" Target="https://dor.georgia.gov/sites/dor.georgia.gov/files/related_files/document/LATP/Publication/Credit%20summaries%209.19.18.pdf" TargetMode="External"/><Relationship Id="rId4" Type="http://schemas.openxmlformats.org/officeDocument/2006/relationships/hyperlink" Target="https://dor.georgia.gov/media/video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revenue.incometaxcpa@dor.ga.gov" TargetMode="External"/><Relationship Id="rId7" Type="http://schemas.openxmlformats.org/officeDocument/2006/relationships/hyperlink" Target="mailto:Withholding.issues@dor.ga.gov"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mailto:corpissues@dor.ga.gov" TargetMode="External"/><Relationship Id="rId5" Type="http://schemas.openxmlformats.org/officeDocument/2006/relationships/hyperlink" Target="mailto:revenue.taxpayerservices@dor.ga.gov" TargetMode="External"/><Relationship Id="rId4" Type="http://schemas.openxmlformats.org/officeDocument/2006/relationships/hyperlink" Target="mailto:taxcredits.inquiries@dor.ga.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revenue.incometaxcpa@dor.ga.gov"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mailto:darcy.pyle@dor.ga.gov"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mailto:monique.williams2@dor.ga.gov" TargetMode="External"/><Relationship Id="rId4" Type="http://schemas.openxmlformats.org/officeDocument/2006/relationships/hyperlink" Target="mailto:iseeta.richardson@dor.ga.gov"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hyperlink" Target="mailto:Jill.Smith@dor.ga.gov" TargetMode="Externa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8" Type="http://schemas.openxmlformats.org/officeDocument/2006/relationships/hyperlink" Target="mailto:Elizabeth.Lankford@dor.ga.gov" TargetMode="External"/><Relationship Id="rId3" Type="http://schemas.openxmlformats.org/officeDocument/2006/relationships/hyperlink" Target="mailto:Daryl.Smith@dor.ga.gov" TargetMode="External"/><Relationship Id="rId7" Type="http://schemas.openxmlformats.org/officeDocument/2006/relationships/hyperlink" Target="mailto:Taryn.Parker@dor.ga.gov" TargetMode="External"/><Relationship Id="rId12" Type="http://schemas.openxmlformats.org/officeDocument/2006/relationships/hyperlink" Target="mailto:John.Davis@dor.ga.gov" TargetMode="External"/><Relationship Id="rId2" Type="http://schemas.openxmlformats.org/officeDocument/2006/relationships/hyperlink" Target="mailto:James.Cox@dor.ga.gov" TargetMode="External"/><Relationship Id="rId1" Type="http://schemas.openxmlformats.org/officeDocument/2006/relationships/slideLayout" Target="../slideLayouts/slideLayout5.xml"/><Relationship Id="rId6" Type="http://schemas.openxmlformats.org/officeDocument/2006/relationships/hyperlink" Target="mailto:Lisa.Meek@dor.ga.gov" TargetMode="External"/><Relationship Id="rId11" Type="http://schemas.openxmlformats.org/officeDocument/2006/relationships/hyperlink" Target="mailto:Jacqueline.Nix@dor.ga.gov" TargetMode="External"/><Relationship Id="rId5" Type="http://schemas.openxmlformats.org/officeDocument/2006/relationships/hyperlink" Target="mailto:Tabitha.Strickland@dor.ga.gov" TargetMode="External"/><Relationship Id="rId10" Type="http://schemas.openxmlformats.org/officeDocument/2006/relationships/hyperlink" Target="mailto:David.Jones@dor.ga.gov" TargetMode="External"/><Relationship Id="rId4" Type="http://schemas.openxmlformats.org/officeDocument/2006/relationships/hyperlink" Target="mailto:Gezahegne.Worku@dor.ga.gov" TargetMode="External"/><Relationship Id="rId9" Type="http://schemas.openxmlformats.org/officeDocument/2006/relationships/hyperlink" Target="mailto:Laura.Sargent@dor.ga.gov"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Tiffany.Powers@dor.ga.gov" TargetMode="External"/><Relationship Id="rId2" Type="http://schemas.openxmlformats.org/officeDocument/2006/relationships/hyperlink" Target="mailto:Anjanee.Burns@dor.ga.gov" TargetMode="Externa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mailto:Tiffany.Powers@dor.ga.gov" TargetMode="External"/><Relationship Id="rId2" Type="http://schemas.openxmlformats.org/officeDocument/2006/relationships/hyperlink" Target="mailto:Derrick.Moore@dor.ga.gov" TargetMode="Externa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mailto:Tiffany.Powers@dor.ga.gov" TargetMode="External"/><Relationship Id="rId2" Type="http://schemas.openxmlformats.org/officeDocument/2006/relationships/hyperlink" Target="mailto:Latonya.Odie@dor.ga.gov" TargetMode="Externa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hyperlink" Target="mailto:Tiffany.Powers@dor.ga.gov"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mailto:Kerry.Herndon@dor.ga.gov"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mailto:Joel.Gilbert@dor.ga.gov"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hyperlink" Target="http://www.gtc.dor.ga.gov/" TargetMode="External"/><Relationship Id="rId7" Type="http://schemas.openxmlformats.org/officeDocument/2006/relationships/hyperlink" Target="mailto:Solved.Lienclearance@dor.ga.gov"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mailto:Payment.plan@dor.ga.gov" TargetMode="External"/><Relationship Id="rId5" Type="http://schemas.openxmlformats.org/officeDocument/2006/relationships/hyperlink" Target="mailto:Compliance@dor.ga.gov" TargetMode="External"/><Relationship Id="rId4" Type="http://schemas.openxmlformats.org/officeDocument/2006/relationships/hyperlink" Target="http://www.dor.ga.gov/"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hyperlink" Target="https://dor.georgia.gov/voluntary-disclosure-agreements" TargetMode="Externa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9DF7EDE-CFAB-38E8-D2D0-144C866B6ACA}"/>
              </a:ext>
            </a:extLst>
          </p:cNvPr>
          <p:cNvSpPr>
            <a:spLocks noGrp="1"/>
          </p:cNvSpPr>
          <p:nvPr>
            <p:ph type="subTitle" idx="1"/>
          </p:nvPr>
        </p:nvSpPr>
        <p:spPr/>
        <p:txBody>
          <a:bodyPr/>
          <a:lstStyle/>
          <a:p>
            <a:r>
              <a:rPr lang="en-US" dirty="0"/>
              <a:t>Georgia Department of Revenue</a:t>
            </a:r>
          </a:p>
        </p:txBody>
      </p:sp>
      <p:sp>
        <p:nvSpPr>
          <p:cNvPr id="4" name="Text Placeholder 3">
            <a:extLst>
              <a:ext uri="{FF2B5EF4-FFF2-40B4-BE49-F238E27FC236}">
                <a16:creationId xmlns:a16="http://schemas.microsoft.com/office/drawing/2014/main" id="{CF79E34D-3F9D-2820-EECC-88F85A501A79}"/>
              </a:ext>
            </a:extLst>
          </p:cNvPr>
          <p:cNvSpPr>
            <a:spLocks noGrp="1"/>
          </p:cNvSpPr>
          <p:nvPr>
            <p:ph type="body" sz="quarter" idx="13"/>
          </p:nvPr>
        </p:nvSpPr>
        <p:spPr>
          <a:xfrm>
            <a:off x="581192" y="5420069"/>
            <a:ext cx="11029617" cy="342900"/>
          </a:xfrm>
        </p:spPr>
        <p:txBody>
          <a:bodyPr>
            <a:normAutofit lnSpcReduction="10000"/>
          </a:bodyPr>
          <a:lstStyle/>
          <a:p>
            <a:r>
              <a:rPr lang="en-US" dirty="0"/>
              <a:t>August 16, 2023</a:t>
            </a:r>
          </a:p>
        </p:txBody>
      </p:sp>
      <p:sp>
        <p:nvSpPr>
          <p:cNvPr id="5" name="Title 4">
            <a:extLst>
              <a:ext uri="{FF2B5EF4-FFF2-40B4-BE49-F238E27FC236}">
                <a16:creationId xmlns:a16="http://schemas.microsoft.com/office/drawing/2014/main" id="{4F21593C-35C6-512C-46BC-D2A1026C692F}"/>
              </a:ext>
            </a:extLst>
          </p:cNvPr>
          <p:cNvSpPr>
            <a:spLocks noGrp="1"/>
          </p:cNvSpPr>
          <p:nvPr>
            <p:ph type="title"/>
          </p:nvPr>
        </p:nvSpPr>
        <p:spPr/>
        <p:txBody>
          <a:bodyPr/>
          <a:lstStyle/>
          <a:p>
            <a:r>
              <a:rPr lang="en-US" sz="4800" dirty="0">
                <a:solidFill>
                  <a:srgbClr val="002060"/>
                </a:solidFill>
              </a:rPr>
              <a:t>Georgia Society of CPAs </a:t>
            </a:r>
            <a:br>
              <a:rPr lang="en-US" sz="4800" dirty="0">
                <a:solidFill>
                  <a:srgbClr val="002060"/>
                </a:solidFill>
              </a:rPr>
            </a:br>
            <a:r>
              <a:rPr lang="en-US" sz="4800" dirty="0">
                <a:solidFill>
                  <a:srgbClr val="002060"/>
                </a:solidFill>
              </a:rPr>
              <a:t>Tax Forum</a:t>
            </a:r>
            <a:endParaRPr lang="en-US" dirty="0"/>
          </a:p>
        </p:txBody>
      </p:sp>
    </p:spTree>
    <p:extLst>
      <p:ext uri="{BB962C8B-B14F-4D97-AF65-F5344CB8AC3E}">
        <p14:creationId xmlns:p14="http://schemas.microsoft.com/office/powerpoint/2010/main" val="309277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C1F5-7426-489C-82E2-384EBA062024}"/>
              </a:ext>
            </a:extLst>
          </p:cNvPr>
          <p:cNvSpPr>
            <a:spLocks noGrp="1"/>
          </p:cNvSpPr>
          <p:nvPr>
            <p:ph type="title"/>
          </p:nvPr>
        </p:nvSpPr>
        <p:spPr>
          <a:xfrm>
            <a:off x="581192" y="731520"/>
            <a:ext cx="11029616" cy="827649"/>
          </a:xfrm>
        </p:spPr>
        <p:txBody>
          <a:bodyPr/>
          <a:lstStyle/>
          <a:p>
            <a:r>
              <a:rPr lang="en-US" dirty="0"/>
              <a:t>Name Change Policy</a:t>
            </a:r>
          </a:p>
        </p:txBody>
      </p:sp>
      <p:sp>
        <p:nvSpPr>
          <p:cNvPr id="4" name="Footer Placeholder 3">
            <a:extLst>
              <a:ext uri="{FF2B5EF4-FFF2-40B4-BE49-F238E27FC236}">
                <a16:creationId xmlns:a16="http://schemas.microsoft.com/office/drawing/2014/main" id="{AD72BAA9-94D2-E098-C783-AAC225DB3EE6}"/>
              </a:ext>
            </a:extLst>
          </p:cNvPr>
          <p:cNvSpPr>
            <a:spLocks noGrp="1"/>
          </p:cNvSpPr>
          <p:nvPr>
            <p:ph type="ftr" sz="quarter" idx="11"/>
          </p:nvPr>
        </p:nvSpPr>
        <p:spPr/>
        <p:txBody>
          <a:bodyPr/>
          <a:lstStyle/>
          <a:p>
            <a:r>
              <a:rPr lang="en-US"/>
              <a:t>Department</a:t>
            </a:r>
            <a:r>
              <a:rPr lang="en-US" i="1"/>
              <a:t> </a:t>
            </a:r>
            <a:r>
              <a:rPr lang="en-US" i="1" cap="none"/>
              <a:t>of</a:t>
            </a:r>
            <a:r>
              <a:rPr lang="en-US" i="1"/>
              <a:t> </a:t>
            </a:r>
            <a:r>
              <a:rPr lang="en-US"/>
              <a:t>Revenue</a:t>
            </a:r>
            <a:endParaRPr lang="en-US" dirty="0"/>
          </a:p>
        </p:txBody>
      </p:sp>
      <p:sp>
        <p:nvSpPr>
          <p:cNvPr id="5" name="Slide Number Placeholder 4">
            <a:extLst>
              <a:ext uri="{FF2B5EF4-FFF2-40B4-BE49-F238E27FC236}">
                <a16:creationId xmlns:a16="http://schemas.microsoft.com/office/drawing/2014/main" id="{905A4277-DB64-209C-2B76-B1EB2D46508E}"/>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6" name="TextBox 5">
            <a:extLst>
              <a:ext uri="{FF2B5EF4-FFF2-40B4-BE49-F238E27FC236}">
                <a16:creationId xmlns:a16="http://schemas.microsoft.com/office/drawing/2014/main" id="{01D6AC3E-3A5B-B5CA-901D-D16098BA752F}"/>
              </a:ext>
            </a:extLst>
          </p:cNvPr>
          <p:cNvSpPr txBox="1"/>
          <p:nvPr/>
        </p:nvSpPr>
        <p:spPr>
          <a:xfrm>
            <a:off x="581192" y="2139558"/>
            <a:ext cx="10739338" cy="3939540"/>
          </a:xfrm>
          <a:prstGeom prst="rect">
            <a:avLst/>
          </a:prstGeom>
          <a:noFill/>
        </p:spPr>
        <p:txBody>
          <a:bodyPr wrap="square">
            <a:spAutoFit/>
          </a:bodyPr>
          <a:lstStyle/>
          <a:p>
            <a:pPr marL="306000" lvl="1" fontAlgn="base"/>
            <a:r>
              <a:rPr lang="en-US" sz="3000" dirty="0"/>
              <a:t>Name Change</a:t>
            </a:r>
          </a:p>
          <a:p>
            <a:pPr marL="460800" lvl="2" fontAlgn="base"/>
            <a:r>
              <a:rPr lang="en-US" sz="2000" dirty="0"/>
              <a:t>Beginning January 1, 2024 the Department will require </a:t>
            </a:r>
            <a:r>
              <a:rPr lang="en-US" sz="2000" i="1" dirty="0"/>
              <a:t>two</a:t>
            </a:r>
            <a:r>
              <a:rPr lang="en-US" sz="2000" dirty="0"/>
              <a:t> forms of ID reflecting the new name </a:t>
            </a:r>
          </a:p>
          <a:p>
            <a:pPr marL="918000" lvl="2" indent="-457200" fontAlgn="base">
              <a:buFont typeface="+mj-lt"/>
              <a:buAutoNum type="arabicPeriod"/>
            </a:pPr>
            <a:r>
              <a:rPr lang="en-US" sz="2000" dirty="0"/>
              <a:t>A copy of one of the following documents: </a:t>
            </a:r>
          </a:p>
          <a:p>
            <a:pPr marL="1563750" lvl="4" indent="-285750" fontAlgn="base">
              <a:buFont typeface="Arial" panose="020B0604020202020204" pitchFamily="34" charset="0"/>
              <a:buChar char="•"/>
            </a:pPr>
            <a:r>
              <a:rPr lang="en-US" sz="2000" dirty="0"/>
              <a:t>Social Security Card </a:t>
            </a:r>
          </a:p>
          <a:p>
            <a:pPr marL="1563750" lvl="4" indent="-285750" fontAlgn="base">
              <a:buFont typeface="Arial" panose="020B0604020202020204" pitchFamily="34" charset="0"/>
              <a:buChar char="•"/>
            </a:pPr>
            <a:r>
              <a:rPr lang="en-US" sz="2000" dirty="0"/>
              <a:t>Legal document reflecting </a:t>
            </a:r>
          </a:p>
          <a:p>
            <a:pPr marL="1563750" lvl="4" indent="-285750" fontAlgn="base">
              <a:buFont typeface="Arial" panose="020B0604020202020204" pitchFamily="34" charset="0"/>
              <a:buChar char="•"/>
            </a:pPr>
            <a:r>
              <a:rPr lang="en-US" sz="2000" dirty="0"/>
              <a:t>Superior Court order/decree/certificate</a:t>
            </a:r>
          </a:p>
          <a:p>
            <a:pPr marL="1563750" lvl="4" indent="-285750" fontAlgn="base">
              <a:buFont typeface="Arial" panose="020B0604020202020204" pitchFamily="34" charset="0"/>
              <a:buChar char="•"/>
            </a:pPr>
            <a:r>
              <a:rPr lang="en-US" sz="2000" dirty="0"/>
              <a:t>Marriage Certificate/Divorce decree</a:t>
            </a:r>
          </a:p>
          <a:p>
            <a:pPr marL="820800" lvl="2" indent="-457200" fontAlgn="base">
              <a:buFont typeface="+mj-lt"/>
              <a:buAutoNum type="arabicPeriod"/>
            </a:pPr>
            <a:r>
              <a:rPr lang="en-US" sz="2000" i="1" dirty="0"/>
              <a:t>Plus</a:t>
            </a:r>
            <a:r>
              <a:rPr lang="en-US" sz="2000" dirty="0"/>
              <a:t> a copy of a government issued photo id</a:t>
            </a:r>
          </a:p>
          <a:p>
            <a:pPr marL="1620900" lvl="4" indent="-342900" fontAlgn="base">
              <a:buFont typeface="Arial" panose="020B0604020202020204" pitchFamily="34" charset="0"/>
              <a:buChar char="•"/>
            </a:pPr>
            <a:r>
              <a:rPr lang="en-US" sz="2000" dirty="0"/>
              <a:t>US State issued id card (front and back)</a:t>
            </a:r>
          </a:p>
          <a:p>
            <a:pPr marL="1620900" lvl="4" indent="-342900" fontAlgn="base">
              <a:buFont typeface="Arial" panose="020B0604020202020204" pitchFamily="34" charset="0"/>
              <a:buChar char="•"/>
            </a:pPr>
            <a:r>
              <a:rPr lang="en-US" sz="2000" dirty="0"/>
              <a:t>US Passport/Passport Card</a:t>
            </a:r>
          </a:p>
          <a:p>
            <a:pPr marL="460800" lvl="2" fontAlgn="base"/>
            <a:r>
              <a:rPr lang="en-US" sz="2000" dirty="0"/>
              <a:t>Documents should be submitted with your tax return </a:t>
            </a:r>
          </a:p>
          <a:p>
            <a:pPr marL="820800" lvl="2" indent="-457200" fontAlgn="base">
              <a:buFont typeface="+mj-lt"/>
              <a:buAutoNum type="arabicPeriod"/>
            </a:pPr>
            <a:endParaRPr lang="en-US" sz="2000" dirty="0"/>
          </a:p>
        </p:txBody>
      </p:sp>
    </p:spTree>
    <p:extLst>
      <p:ext uri="{BB962C8B-B14F-4D97-AF65-F5344CB8AC3E}">
        <p14:creationId xmlns:p14="http://schemas.microsoft.com/office/powerpoint/2010/main" val="70904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F80219C9-1FB4-433C-B36D-A42336646630}"/>
              </a:ext>
            </a:extLst>
          </p:cNvPr>
          <p:cNvSpPr>
            <a:spLocks noGrp="1"/>
          </p:cNvSpPr>
          <p:nvPr>
            <p:ph type="subTitle" idx="1"/>
          </p:nvPr>
        </p:nvSpPr>
        <p:spPr/>
        <p:txBody>
          <a:bodyPr>
            <a:normAutofit/>
          </a:bodyPr>
          <a:lstStyle/>
          <a:p>
            <a:r>
              <a:rPr lang="en-US" sz="4800" dirty="0"/>
              <a:t>Form CHanges</a:t>
            </a:r>
          </a:p>
        </p:txBody>
      </p:sp>
    </p:spTree>
    <p:extLst>
      <p:ext uri="{BB962C8B-B14F-4D97-AF65-F5344CB8AC3E}">
        <p14:creationId xmlns:p14="http://schemas.microsoft.com/office/powerpoint/2010/main" val="232353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7E11-3663-8281-A515-F1589B534ABF}"/>
              </a:ext>
            </a:extLst>
          </p:cNvPr>
          <p:cNvSpPr>
            <a:spLocks noGrp="1"/>
          </p:cNvSpPr>
          <p:nvPr>
            <p:ph type="title"/>
          </p:nvPr>
        </p:nvSpPr>
        <p:spPr/>
        <p:txBody>
          <a:bodyPr/>
          <a:lstStyle/>
          <a:p>
            <a:r>
              <a:rPr lang="en-US" dirty="0"/>
              <a:t>Pass through entity update</a:t>
            </a:r>
          </a:p>
        </p:txBody>
      </p:sp>
      <p:sp>
        <p:nvSpPr>
          <p:cNvPr id="3" name="Content Placeholder 2">
            <a:extLst>
              <a:ext uri="{FF2B5EF4-FFF2-40B4-BE49-F238E27FC236}">
                <a16:creationId xmlns:a16="http://schemas.microsoft.com/office/drawing/2014/main" id="{9E2FD9BD-E8DE-CF46-A1E8-669CA769C0F1}"/>
              </a:ext>
            </a:extLst>
          </p:cNvPr>
          <p:cNvSpPr>
            <a:spLocks noGrp="1"/>
          </p:cNvSpPr>
          <p:nvPr>
            <p:ph idx="1"/>
          </p:nvPr>
        </p:nvSpPr>
        <p:spPr>
          <a:xfrm>
            <a:off x="445771" y="2068830"/>
            <a:ext cx="11285786" cy="3882987"/>
          </a:xfrm>
        </p:spPr>
        <p:txBody>
          <a:bodyPr>
            <a:noAutofit/>
          </a:bodyPr>
          <a:lstStyle/>
          <a:p>
            <a:r>
              <a:rPr lang="en-US" sz="2000" dirty="0"/>
              <a:t>Subchapter “S” corporations &amp; partnerships may elect to pay tax at the entity level </a:t>
            </a:r>
          </a:p>
          <a:p>
            <a:pPr lvl="1"/>
            <a:r>
              <a:rPr lang="en-US" sz="2000" dirty="0"/>
              <a:t>for original returns (2022 forward), </a:t>
            </a:r>
            <a:r>
              <a:rPr lang="en-US" sz="2000" i="1" dirty="0"/>
              <a:t>OR</a:t>
            </a:r>
          </a:p>
          <a:p>
            <a:pPr lvl="1"/>
            <a:r>
              <a:rPr lang="en-US" sz="2000" dirty="0"/>
              <a:t>if audited and it results in an amended return (2018 – 2021)</a:t>
            </a:r>
          </a:p>
          <a:p>
            <a:r>
              <a:rPr lang="en-US" sz="2000" dirty="0"/>
              <a:t>Elections are irrevocable for that year, but may be changed for subsequent years</a:t>
            </a:r>
          </a:p>
          <a:p>
            <a:r>
              <a:rPr lang="en-US" sz="2000" dirty="0">
                <a:solidFill>
                  <a:srgbClr val="000000"/>
                </a:solidFill>
                <a:effectLst/>
                <a:latin typeface="+mj-lt"/>
                <a:ea typeface="Calibri" panose="020F0502020204030204" pitchFamily="34" charset="0"/>
                <a:cs typeface="Calibri" panose="020F0502020204030204" pitchFamily="34" charset="0"/>
              </a:rPr>
              <a:t>For tax year 2023 and forward, entities do not have to be 100% wholly owned.</a:t>
            </a:r>
            <a:endParaRPr lang="en-US" sz="2000" dirty="0">
              <a:latin typeface="+mj-lt"/>
            </a:endParaRPr>
          </a:p>
        </p:txBody>
      </p:sp>
      <p:sp>
        <p:nvSpPr>
          <p:cNvPr id="4" name="Footer Placeholder 3">
            <a:extLst>
              <a:ext uri="{FF2B5EF4-FFF2-40B4-BE49-F238E27FC236}">
                <a16:creationId xmlns:a16="http://schemas.microsoft.com/office/drawing/2014/main" id="{B6DFC977-9DE7-88A3-9613-8E0C691B1181}"/>
              </a:ext>
            </a:extLst>
          </p:cNvPr>
          <p:cNvSpPr>
            <a:spLocks noGrp="1"/>
          </p:cNvSpPr>
          <p:nvPr>
            <p:ph type="ftr" sz="quarter" idx="11"/>
          </p:nvPr>
        </p:nvSpPr>
        <p:spPr/>
        <p:txBody>
          <a:bodyPr/>
          <a:lstStyle/>
          <a:p>
            <a:r>
              <a:rPr lang="en-US"/>
              <a:t>Department</a:t>
            </a:r>
            <a:r>
              <a:rPr lang="en-US" i="1"/>
              <a:t> </a:t>
            </a:r>
            <a:r>
              <a:rPr lang="en-US" i="1" cap="none"/>
              <a:t>of</a:t>
            </a:r>
            <a:r>
              <a:rPr lang="en-US" i="1"/>
              <a:t> </a:t>
            </a:r>
            <a:r>
              <a:rPr lang="en-US"/>
              <a:t>Revenue</a:t>
            </a:r>
            <a:endParaRPr lang="en-US" dirty="0"/>
          </a:p>
        </p:txBody>
      </p:sp>
      <p:sp>
        <p:nvSpPr>
          <p:cNvPr id="5" name="Slide Number Placeholder 4">
            <a:extLst>
              <a:ext uri="{FF2B5EF4-FFF2-40B4-BE49-F238E27FC236}">
                <a16:creationId xmlns:a16="http://schemas.microsoft.com/office/drawing/2014/main" id="{00822F2C-D22C-8E47-82E8-5DEAB23D33A5}"/>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71121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7E11-3663-8281-A515-F1589B534ABF}"/>
              </a:ext>
            </a:extLst>
          </p:cNvPr>
          <p:cNvSpPr>
            <a:spLocks noGrp="1"/>
          </p:cNvSpPr>
          <p:nvPr>
            <p:ph type="title"/>
          </p:nvPr>
        </p:nvSpPr>
        <p:spPr/>
        <p:txBody>
          <a:bodyPr/>
          <a:lstStyle/>
          <a:p>
            <a:r>
              <a:rPr lang="en-US" dirty="0"/>
              <a:t>Pass through entity update</a:t>
            </a:r>
          </a:p>
        </p:txBody>
      </p:sp>
      <p:sp>
        <p:nvSpPr>
          <p:cNvPr id="3" name="Content Placeholder 2">
            <a:extLst>
              <a:ext uri="{FF2B5EF4-FFF2-40B4-BE49-F238E27FC236}">
                <a16:creationId xmlns:a16="http://schemas.microsoft.com/office/drawing/2014/main" id="{9E2FD9BD-E8DE-CF46-A1E8-669CA769C0F1}"/>
              </a:ext>
            </a:extLst>
          </p:cNvPr>
          <p:cNvSpPr>
            <a:spLocks noGrp="1"/>
          </p:cNvSpPr>
          <p:nvPr>
            <p:ph idx="1"/>
          </p:nvPr>
        </p:nvSpPr>
        <p:spPr>
          <a:xfrm>
            <a:off x="445771" y="2068830"/>
            <a:ext cx="11285786" cy="3882987"/>
          </a:xfrm>
        </p:spPr>
        <p:txBody>
          <a:bodyPr>
            <a:noAutofit/>
          </a:bodyPr>
          <a:lstStyle/>
          <a:p>
            <a:r>
              <a:rPr lang="en-US" sz="2000" dirty="0">
                <a:solidFill>
                  <a:srgbClr val="000000"/>
                </a:solidFill>
                <a:effectLst/>
                <a:latin typeface="+mj-lt"/>
                <a:ea typeface="Calibri" panose="020F0502020204030204" pitchFamily="34" charset="0"/>
                <a:cs typeface="Calibri" panose="020F0502020204030204" pitchFamily="34" charset="0"/>
              </a:rPr>
              <a:t>Estimated Payments</a:t>
            </a:r>
          </a:p>
          <a:p>
            <a:pPr lvl="1"/>
            <a:r>
              <a:rPr lang="en-US" sz="2000" dirty="0">
                <a:solidFill>
                  <a:srgbClr val="000000"/>
                </a:solidFill>
                <a:effectLst/>
                <a:latin typeface="+mj-lt"/>
                <a:ea typeface="Calibri" panose="020F0502020204030204" pitchFamily="34" charset="0"/>
                <a:cs typeface="Calibri" panose="020F0502020204030204" pitchFamily="34" charset="0"/>
              </a:rPr>
              <a:t>An electing pass-through entity is required to make estimated payments in the same manner as a C-Corporation and using the same form</a:t>
            </a:r>
          </a:p>
          <a:p>
            <a:pPr lvl="1"/>
            <a:r>
              <a:rPr lang="en-US" sz="2000" dirty="0">
                <a:solidFill>
                  <a:srgbClr val="000000"/>
                </a:solidFill>
                <a:latin typeface="+mj-lt"/>
                <a:ea typeface="Calibri" panose="020F0502020204030204" pitchFamily="34" charset="0"/>
                <a:cs typeface="Calibri" panose="020F0502020204030204" pitchFamily="34" charset="0"/>
              </a:rPr>
              <a:t>D</a:t>
            </a:r>
            <a:r>
              <a:rPr lang="en-US" sz="2000" dirty="0">
                <a:solidFill>
                  <a:srgbClr val="000000"/>
                </a:solidFill>
                <a:effectLst/>
                <a:latin typeface="+mj-lt"/>
                <a:ea typeface="Calibri" panose="020F0502020204030204" pitchFamily="34" charset="0"/>
                <a:cs typeface="Calibri" panose="020F0502020204030204" pitchFamily="34" charset="0"/>
              </a:rPr>
              <a:t>ue dates are the same as is required for a C-Corporation.</a:t>
            </a:r>
          </a:p>
          <a:p>
            <a:pPr lvl="1"/>
            <a:r>
              <a:rPr lang="en-US" sz="2000" dirty="0">
                <a:solidFill>
                  <a:srgbClr val="000000"/>
                </a:solidFill>
                <a:latin typeface="+mj-lt"/>
                <a:ea typeface="Calibri" panose="020F0502020204030204" pitchFamily="34" charset="0"/>
                <a:cs typeface="Calibri" panose="020F0502020204030204" pitchFamily="34" charset="0"/>
              </a:rPr>
              <a:t>S</a:t>
            </a:r>
            <a:r>
              <a:rPr lang="en-US" sz="2000" dirty="0">
                <a:solidFill>
                  <a:srgbClr val="000000"/>
                </a:solidFill>
                <a:effectLst/>
                <a:latin typeface="+mj-lt"/>
                <a:ea typeface="Calibri" panose="020F0502020204030204" pitchFamily="34" charset="0"/>
                <a:cs typeface="Calibri" panose="020F0502020204030204" pitchFamily="34" charset="0"/>
              </a:rPr>
              <a:t>ubject to the C-Corporation failure to pay estimated income tax penalties.</a:t>
            </a:r>
            <a:endParaRPr lang="en-US" sz="2000" dirty="0">
              <a:latin typeface="+mj-lt"/>
            </a:endParaRPr>
          </a:p>
        </p:txBody>
      </p:sp>
      <p:sp>
        <p:nvSpPr>
          <p:cNvPr id="4" name="Footer Placeholder 3">
            <a:extLst>
              <a:ext uri="{FF2B5EF4-FFF2-40B4-BE49-F238E27FC236}">
                <a16:creationId xmlns:a16="http://schemas.microsoft.com/office/drawing/2014/main" id="{B6DFC977-9DE7-88A3-9613-8E0C691B1181}"/>
              </a:ext>
            </a:extLst>
          </p:cNvPr>
          <p:cNvSpPr>
            <a:spLocks noGrp="1"/>
          </p:cNvSpPr>
          <p:nvPr>
            <p:ph type="ftr" sz="quarter" idx="11"/>
          </p:nvPr>
        </p:nvSpPr>
        <p:spPr/>
        <p:txBody>
          <a:bodyPr/>
          <a:lstStyle/>
          <a:p>
            <a:r>
              <a:rPr lang="en-US"/>
              <a:t>Department</a:t>
            </a:r>
            <a:r>
              <a:rPr lang="en-US" i="1"/>
              <a:t> </a:t>
            </a:r>
            <a:r>
              <a:rPr lang="en-US" i="1" cap="none"/>
              <a:t>of</a:t>
            </a:r>
            <a:r>
              <a:rPr lang="en-US" i="1"/>
              <a:t> </a:t>
            </a:r>
            <a:r>
              <a:rPr lang="en-US"/>
              <a:t>Revenue</a:t>
            </a:r>
            <a:endParaRPr lang="en-US" dirty="0"/>
          </a:p>
        </p:txBody>
      </p:sp>
      <p:sp>
        <p:nvSpPr>
          <p:cNvPr id="5" name="Slide Number Placeholder 4">
            <a:extLst>
              <a:ext uri="{FF2B5EF4-FFF2-40B4-BE49-F238E27FC236}">
                <a16:creationId xmlns:a16="http://schemas.microsoft.com/office/drawing/2014/main" id="{00822F2C-D22C-8E47-82E8-5DEAB23D33A5}"/>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86942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7E11-3663-8281-A515-F1589B534ABF}"/>
              </a:ext>
            </a:extLst>
          </p:cNvPr>
          <p:cNvSpPr>
            <a:spLocks noGrp="1"/>
          </p:cNvSpPr>
          <p:nvPr>
            <p:ph type="title"/>
          </p:nvPr>
        </p:nvSpPr>
        <p:spPr/>
        <p:txBody>
          <a:bodyPr/>
          <a:lstStyle/>
          <a:p>
            <a:r>
              <a:rPr lang="en-US" dirty="0"/>
              <a:t>Pass through entity update</a:t>
            </a:r>
          </a:p>
        </p:txBody>
      </p:sp>
      <p:sp>
        <p:nvSpPr>
          <p:cNvPr id="3" name="Content Placeholder 2">
            <a:extLst>
              <a:ext uri="{FF2B5EF4-FFF2-40B4-BE49-F238E27FC236}">
                <a16:creationId xmlns:a16="http://schemas.microsoft.com/office/drawing/2014/main" id="{9E2FD9BD-E8DE-CF46-A1E8-669CA769C0F1}"/>
              </a:ext>
            </a:extLst>
          </p:cNvPr>
          <p:cNvSpPr>
            <a:spLocks noGrp="1"/>
          </p:cNvSpPr>
          <p:nvPr>
            <p:ph idx="1"/>
          </p:nvPr>
        </p:nvSpPr>
        <p:spPr>
          <a:xfrm>
            <a:off x="453107" y="1891788"/>
            <a:ext cx="11285786" cy="3882987"/>
          </a:xfrm>
        </p:spPr>
        <p:txBody>
          <a:bodyPr>
            <a:noAutofit/>
          </a:bodyPr>
          <a:lstStyle/>
          <a:p>
            <a:pPr marL="0" indent="0">
              <a:buNone/>
            </a:pPr>
            <a:r>
              <a:rPr lang="en-US" sz="2400" dirty="0">
                <a:solidFill>
                  <a:srgbClr val="000000"/>
                </a:solidFill>
                <a:ea typeface="Calibri" panose="020F0502020204030204" pitchFamily="34" charset="0"/>
                <a:cs typeface="Calibri" panose="020F0502020204030204" pitchFamily="34" charset="0"/>
              </a:rPr>
              <a:t>How to Handle Payments </a:t>
            </a:r>
            <a:endParaRPr lang="en-US" sz="2400" dirty="0">
              <a:solidFill>
                <a:srgbClr val="000000"/>
              </a:solidFill>
              <a:effectLst/>
              <a:ea typeface="Calibri" panose="020F0502020204030204" pitchFamily="34" charset="0"/>
              <a:cs typeface="Calibri" panose="020F0502020204030204" pitchFamily="34" charset="0"/>
            </a:endParaRPr>
          </a:p>
          <a:p>
            <a:r>
              <a:rPr lang="en-US" sz="2000" b="1" dirty="0">
                <a:solidFill>
                  <a:srgbClr val="000000"/>
                </a:solidFill>
                <a:effectLst/>
                <a:latin typeface="+mj-lt"/>
                <a:ea typeface="Calibri" panose="020F0502020204030204" pitchFamily="34" charset="0"/>
                <a:cs typeface="Calibri" panose="020F0502020204030204" pitchFamily="34" charset="0"/>
              </a:rPr>
              <a:t>Estimated payments made by owners are not eligible to be transferred </a:t>
            </a:r>
            <a:r>
              <a:rPr lang="en-US" sz="2000" dirty="0">
                <a:solidFill>
                  <a:srgbClr val="000000"/>
                </a:solidFill>
                <a:effectLst/>
                <a:latin typeface="+mj-lt"/>
                <a:ea typeface="Calibri" panose="020F0502020204030204" pitchFamily="34" charset="0"/>
                <a:cs typeface="Calibri" panose="020F0502020204030204" pitchFamily="34" charset="0"/>
              </a:rPr>
              <a:t>to the pass-through entity. </a:t>
            </a:r>
          </a:p>
          <a:p>
            <a:pPr lvl="1">
              <a:spcBef>
                <a:spcPts val="0"/>
              </a:spcBef>
              <a:spcAft>
                <a:spcPts val="0"/>
              </a:spcAft>
            </a:pPr>
            <a:r>
              <a:rPr lang="en-US" sz="2000" dirty="0">
                <a:effectLst/>
                <a:latin typeface="+mj-lt"/>
                <a:ea typeface="Calibri" panose="020F0502020204030204" pitchFamily="34" charset="0"/>
                <a:cs typeface="Calibri" panose="020F0502020204030204" pitchFamily="34" charset="0"/>
              </a:rPr>
              <a:t>However, if the owners have made estimated payments or otherwise have credits or other attributes that would reduce their liability, </a:t>
            </a:r>
          </a:p>
          <a:p>
            <a:pPr lvl="1">
              <a:spcBef>
                <a:spcPts val="0"/>
              </a:spcBef>
              <a:spcAft>
                <a:spcPts val="0"/>
              </a:spcAft>
            </a:pPr>
            <a:r>
              <a:rPr lang="en-US" sz="2000" dirty="0">
                <a:latin typeface="+mj-lt"/>
                <a:ea typeface="Calibri" panose="020F0502020204030204" pitchFamily="34" charset="0"/>
                <a:cs typeface="Calibri" panose="020F0502020204030204" pitchFamily="34" charset="0"/>
              </a:rPr>
              <a:t>C</a:t>
            </a:r>
            <a:r>
              <a:rPr lang="en-US" sz="2000" dirty="0">
                <a:effectLst/>
                <a:latin typeface="+mj-lt"/>
                <a:ea typeface="Calibri" panose="020F0502020204030204" pitchFamily="34" charset="0"/>
                <a:cs typeface="Calibri" panose="020F0502020204030204" pitchFamily="34" charset="0"/>
              </a:rPr>
              <a:t>heck the "UET Annualization Exception Attached" box on the Form 600S or Form 700 and compute the penalty on Form 600 UET </a:t>
            </a:r>
            <a:r>
              <a:rPr lang="en-US" sz="2000" b="1" i="1" dirty="0">
                <a:effectLst/>
                <a:latin typeface="+mj-lt"/>
                <a:ea typeface="Calibri" panose="020F0502020204030204" pitchFamily="34" charset="0"/>
                <a:cs typeface="Calibri" panose="020F0502020204030204" pitchFamily="34" charset="0"/>
              </a:rPr>
              <a:t>as if</a:t>
            </a:r>
            <a:r>
              <a:rPr lang="en-US" sz="2000" dirty="0">
                <a:effectLst/>
                <a:latin typeface="+mj-lt"/>
                <a:ea typeface="Calibri" panose="020F0502020204030204" pitchFamily="34" charset="0"/>
                <a:cs typeface="Calibri" panose="020F0502020204030204" pitchFamily="34" charset="0"/>
              </a:rPr>
              <a:t> the entity had made such payments </a:t>
            </a:r>
            <a:r>
              <a:rPr lang="en-US" sz="2000" dirty="0">
                <a:solidFill>
                  <a:srgbClr val="000000"/>
                </a:solidFill>
                <a:effectLst/>
                <a:latin typeface="+mj-lt"/>
                <a:ea typeface="Calibri" panose="020F0502020204030204" pitchFamily="34" charset="0"/>
                <a:cs typeface="Calibri" panose="020F0502020204030204" pitchFamily="34" charset="0"/>
              </a:rPr>
              <a:t>or applied such credits or attributes.</a:t>
            </a:r>
          </a:p>
          <a:p>
            <a:pPr lvl="1">
              <a:spcBef>
                <a:spcPts val="0"/>
              </a:spcBef>
              <a:spcAft>
                <a:spcPts val="0"/>
              </a:spcAft>
            </a:pPr>
            <a:r>
              <a:rPr lang="en-US" sz="2000" dirty="0">
                <a:solidFill>
                  <a:srgbClr val="000000"/>
                </a:solidFill>
                <a:latin typeface="+mj-lt"/>
                <a:ea typeface="Calibri" panose="020F0502020204030204" pitchFamily="34" charset="0"/>
                <a:cs typeface="Calibri" panose="020F0502020204030204" pitchFamily="34" charset="0"/>
              </a:rPr>
              <a:t>Attach the 600 UET with the return.</a:t>
            </a:r>
            <a:endParaRPr lang="en-US" sz="2000" dirty="0">
              <a:solidFill>
                <a:srgbClr val="000000"/>
              </a:solidFill>
              <a:effectLst/>
              <a:latin typeface="+mj-lt"/>
              <a:ea typeface="Calibri" panose="020F0502020204030204" pitchFamily="34" charset="0"/>
              <a:cs typeface="Calibri" panose="020F0502020204030204" pitchFamily="34" charset="0"/>
            </a:endParaRPr>
          </a:p>
          <a:p>
            <a:r>
              <a:rPr lang="en-US" sz="2000" dirty="0">
                <a:solidFill>
                  <a:srgbClr val="000000"/>
                </a:solidFill>
                <a:effectLst/>
                <a:latin typeface="+mj-lt"/>
                <a:ea typeface="Calibri" panose="020F0502020204030204" pitchFamily="34" charset="0"/>
                <a:cs typeface="Calibri" panose="020F0502020204030204" pitchFamily="34" charset="0"/>
              </a:rPr>
              <a:t>For purposes of the 100% of the immediately preceding year's tax exception, the entity may check the "UET Annualization Exception Attached" box on the Form 600S or Form 700 and compute the penalty on Form 600 UET </a:t>
            </a:r>
            <a:r>
              <a:rPr lang="en-US" sz="2000" b="1" i="1" dirty="0">
                <a:solidFill>
                  <a:srgbClr val="000000"/>
                </a:solidFill>
                <a:effectLst/>
                <a:latin typeface="+mj-lt"/>
                <a:ea typeface="Calibri" panose="020F0502020204030204" pitchFamily="34" charset="0"/>
                <a:cs typeface="Calibri" panose="020F0502020204030204" pitchFamily="34" charset="0"/>
              </a:rPr>
              <a:t>assuming the tax for the prior year was equal to 5.75% </a:t>
            </a:r>
            <a:r>
              <a:rPr lang="en-US" sz="2000" dirty="0">
                <a:solidFill>
                  <a:srgbClr val="000000"/>
                </a:solidFill>
                <a:effectLst/>
                <a:latin typeface="+mj-lt"/>
                <a:ea typeface="Calibri" panose="020F0502020204030204" pitchFamily="34" charset="0"/>
                <a:cs typeface="Calibri" panose="020F0502020204030204" pitchFamily="34" charset="0"/>
              </a:rPr>
              <a:t>of the prior's year's income computed pursuant to paragraph (6).</a:t>
            </a:r>
          </a:p>
        </p:txBody>
      </p:sp>
      <p:sp>
        <p:nvSpPr>
          <p:cNvPr id="4" name="Footer Placeholder 3">
            <a:extLst>
              <a:ext uri="{FF2B5EF4-FFF2-40B4-BE49-F238E27FC236}">
                <a16:creationId xmlns:a16="http://schemas.microsoft.com/office/drawing/2014/main" id="{B6DFC977-9DE7-88A3-9613-8E0C691B1181}"/>
              </a:ext>
            </a:extLst>
          </p:cNvPr>
          <p:cNvSpPr>
            <a:spLocks noGrp="1"/>
          </p:cNvSpPr>
          <p:nvPr>
            <p:ph type="ftr" sz="quarter" idx="11"/>
          </p:nvPr>
        </p:nvSpPr>
        <p:spPr>
          <a:xfrm>
            <a:off x="581189" y="5956143"/>
            <a:ext cx="6917211" cy="365125"/>
          </a:xfrm>
        </p:spPr>
        <p:txBody>
          <a:bodyPr/>
          <a:lstStyle/>
          <a:p>
            <a:r>
              <a:rPr lang="en-US" dirty="0"/>
              <a:t>Department</a:t>
            </a:r>
            <a:r>
              <a:rPr lang="en-US" i="1" dirty="0"/>
              <a:t> </a:t>
            </a:r>
            <a:r>
              <a:rPr lang="en-US" i="1" cap="none" dirty="0"/>
              <a:t>of</a:t>
            </a:r>
            <a:r>
              <a:rPr lang="en-US" i="1" dirty="0"/>
              <a:t> </a:t>
            </a:r>
            <a:r>
              <a:rPr lang="en-US" dirty="0"/>
              <a:t>Revenue</a:t>
            </a:r>
          </a:p>
        </p:txBody>
      </p:sp>
      <p:sp>
        <p:nvSpPr>
          <p:cNvPr id="5" name="Slide Number Placeholder 4">
            <a:extLst>
              <a:ext uri="{FF2B5EF4-FFF2-40B4-BE49-F238E27FC236}">
                <a16:creationId xmlns:a16="http://schemas.microsoft.com/office/drawing/2014/main" id="{00822F2C-D22C-8E47-82E8-5DEAB23D33A5}"/>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357777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7E11-3663-8281-A515-F1589B534ABF}"/>
              </a:ext>
            </a:extLst>
          </p:cNvPr>
          <p:cNvSpPr>
            <a:spLocks noGrp="1"/>
          </p:cNvSpPr>
          <p:nvPr>
            <p:ph type="title"/>
          </p:nvPr>
        </p:nvSpPr>
        <p:spPr/>
        <p:txBody>
          <a:bodyPr/>
          <a:lstStyle/>
          <a:p>
            <a:r>
              <a:rPr lang="en-US" dirty="0"/>
              <a:t>Pass through entity update</a:t>
            </a:r>
          </a:p>
        </p:txBody>
      </p:sp>
      <p:sp>
        <p:nvSpPr>
          <p:cNvPr id="3" name="Content Placeholder 2">
            <a:extLst>
              <a:ext uri="{FF2B5EF4-FFF2-40B4-BE49-F238E27FC236}">
                <a16:creationId xmlns:a16="http://schemas.microsoft.com/office/drawing/2014/main" id="{9E2FD9BD-E8DE-CF46-A1E8-669CA769C0F1}"/>
              </a:ext>
            </a:extLst>
          </p:cNvPr>
          <p:cNvSpPr>
            <a:spLocks noGrp="1"/>
          </p:cNvSpPr>
          <p:nvPr>
            <p:ph idx="1"/>
          </p:nvPr>
        </p:nvSpPr>
        <p:spPr>
          <a:xfrm>
            <a:off x="445771" y="2068830"/>
            <a:ext cx="11285786" cy="3882987"/>
          </a:xfrm>
        </p:spPr>
        <p:txBody>
          <a:bodyPr>
            <a:noAutofit/>
          </a:bodyPr>
          <a:lstStyle/>
          <a:p>
            <a:pPr marL="0" indent="0">
              <a:buNone/>
            </a:pPr>
            <a:r>
              <a:rPr lang="en-US" sz="2400" dirty="0">
                <a:effectLst/>
                <a:ea typeface="Calibri" panose="020F0502020204030204" pitchFamily="34" charset="0"/>
                <a:cs typeface="Calibri" panose="020F0502020204030204" pitchFamily="34" charset="0"/>
              </a:rPr>
              <a:t>How to Handle Payments (</a:t>
            </a:r>
            <a:r>
              <a:rPr lang="en-US" sz="2400" dirty="0" err="1">
                <a:effectLst/>
                <a:ea typeface="Calibri" panose="020F0502020204030204" pitchFamily="34" charset="0"/>
                <a:cs typeface="Calibri" panose="020F0502020204030204" pitchFamily="34" charset="0"/>
              </a:rPr>
              <a:t>con’t</a:t>
            </a:r>
            <a:r>
              <a:rPr lang="en-US" sz="2400" dirty="0">
                <a:effectLst/>
                <a:ea typeface="Calibri" panose="020F0502020204030204" pitchFamily="34" charset="0"/>
                <a:cs typeface="Calibri" panose="020F0502020204030204" pitchFamily="34" charset="0"/>
              </a:rPr>
              <a:t>)</a:t>
            </a:r>
          </a:p>
          <a:p>
            <a:r>
              <a:rPr lang="en-US" sz="2000" b="1" dirty="0">
                <a:effectLst/>
                <a:ea typeface="Calibri" panose="020F0502020204030204" pitchFamily="34" charset="0"/>
                <a:cs typeface="Calibri" panose="020F0502020204030204" pitchFamily="34" charset="0"/>
              </a:rPr>
              <a:t>Owners who make estimated payments </a:t>
            </a:r>
            <a:r>
              <a:rPr lang="en-US" sz="2000" dirty="0">
                <a:effectLst/>
                <a:ea typeface="Calibri" panose="020F0502020204030204" pitchFamily="34" charset="0"/>
                <a:cs typeface="Calibri" panose="020F0502020204030204" pitchFamily="34" charset="0"/>
              </a:rPr>
              <a:t>must </a:t>
            </a:r>
            <a:r>
              <a:rPr lang="en-US" sz="2000" b="1" i="1" dirty="0">
                <a:effectLst/>
                <a:ea typeface="Calibri" panose="020F0502020204030204" pitchFamily="34" charset="0"/>
                <a:cs typeface="Calibri" panose="020F0502020204030204" pitchFamily="34" charset="0"/>
              </a:rPr>
              <a:t>instead claim a refund of the overpayment</a:t>
            </a:r>
            <a:r>
              <a:rPr lang="en-US" sz="2000" dirty="0">
                <a:effectLst/>
                <a:ea typeface="Calibri" panose="020F0502020204030204" pitchFamily="34" charset="0"/>
                <a:cs typeface="Calibri" panose="020F0502020204030204" pitchFamily="34" charset="0"/>
              </a:rPr>
              <a:t>, for the year the estimates were made for, by filing the income tax form the owner would normally file.</a:t>
            </a:r>
          </a:p>
          <a:p>
            <a:r>
              <a:rPr lang="en-US" sz="2000" dirty="0">
                <a:solidFill>
                  <a:srgbClr val="000000"/>
                </a:solidFill>
                <a:effectLst/>
                <a:ea typeface="Calibri" panose="020F0502020204030204" pitchFamily="34" charset="0"/>
                <a:cs typeface="Calibri" panose="020F0502020204030204" pitchFamily="34" charset="0"/>
              </a:rPr>
              <a:t>A </a:t>
            </a:r>
            <a:r>
              <a:rPr lang="en-US" sz="2000" b="1" dirty="0">
                <a:solidFill>
                  <a:srgbClr val="000000"/>
                </a:solidFill>
                <a:effectLst/>
                <a:ea typeface="Calibri" panose="020F0502020204030204" pitchFamily="34" charset="0"/>
                <a:cs typeface="Calibri" panose="020F0502020204030204" pitchFamily="34" charset="0"/>
              </a:rPr>
              <a:t>pass-through entity that makes estimated payments </a:t>
            </a:r>
            <a:r>
              <a:rPr lang="en-US" sz="2000" dirty="0">
                <a:solidFill>
                  <a:srgbClr val="000000"/>
                </a:solidFill>
                <a:effectLst/>
                <a:ea typeface="Calibri" panose="020F0502020204030204" pitchFamily="34" charset="0"/>
                <a:cs typeface="Calibri" panose="020F0502020204030204" pitchFamily="34" charset="0"/>
              </a:rPr>
              <a:t>but then does not make the election to pay tax at the pass-through entity level, must instead </a:t>
            </a:r>
            <a:r>
              <a:rPr lang="en-US" sz="2000" b="1" i="1" dirty="0">
                <a:solidFill>
                  <a:srgbClr val="000000"/>
                </a:solidFill>
                <a:effectLst/>
                <a:ea typeface="Calibri" panose="020F0502020204030204" pitchFamily="34" charset="0"/>
                <a:cs typeface="Calibri" panose="020F0502020204030204" pitchFamily="34" charset="0"/>
              </a:rPr>
              <a:t>claim a refund of the overpayment</a:t>
            </a:r>
            <a:r>
              <a:rPr lang="en-US" sz="2000" dirty="0">
                <a:solidFill>
                  <a:srgbClr val="000000"/>
                </a:solidFill>
                <a:effectLst/>
                <a:ea typeface="Calibri" panose="020F0502020204030204" pitchFamily="34" charset="0"/>
                <a:cs typeface="Calibri" panose="020F0502020204030204" pitchFamily="34" charset="0"/>
              </a:rPr>
              <a:t> for the year the estimates were made for. </a:t>
            </a:r>
          </a:p>
          <a:p>
            <a:r>
              <a:rPr lang="en-US" sz="2000" dirty="0">
                <a:solidFill>
                  <a:srgbClr val="000000"/>
                </a:solidFill>
                <a:effectLst/>
                <a:ea typeface="Calibri" panose="020F0502020204030204" pitchFamily="34" charset="0"/>
                <a:cs typeface="Calibri" panose="020F0502020204030204" pitchFamily="34" charset="0"/>
              </a:rPr>
              <a:t>The entity may contact the Department and direct that the payments be transferred to its composite estimated tax account or its nonresident withholding tax account.</a:t>
            </a:r>
            <a:endParaRPr lang="en-US" sz="2000" dirty="0"/>
          </a:p>
        </p:txBody>
      </p:sp>
      <p:sp>
        <p:nvSpPr>
          <p:cNvPr id="4" name="Footer Placeholder 3">
            <a:extLst>
              <a:ext uri="{FF2B5EF4-FFF2-40B4-BE49-F238E27FC236}">
                <a16:creationId xmlns:a16="http://schemas.microsoft.com/office/drawing/2014/main" id="{B6DFC977-9DE7-88A3-9613-8E0C691B1181}"/>
              </a:ext>
            </a:extLst>
          </p:cNvPr>
          <p:cNvSpPr>
            <a:spLocks noGrp="1"/>
          </p:cNvSpPr>
          <p:nvPr>
            <p:ph type="ftr" sz="quarter" idx="11"/>
          </p:nvPr>
        </p:nvSpPr>
        <p:spPr/>
        <p:txBody>
          <a:bodyPr/>
          <a:lstStyle/>
          <a:p>
            <a:r>
              <a:rPr lang="en-US" dirty="0"/>
              <a:t>Department</a:t>
            </a:r>
            <a:r>
              <a:rPr lang="en-US" i="1" dirty="0"/>
              <a:t> </a:t>
            </a:r>
            <a:r>
              <a:rPr lang="en-US" i="1" cap="none" dirty="0"/>
              <a:t>of</a:t>
            </a:r>
            <a:r>
              <a:rPr lang="en-US" i="1" dirty="0"/>
              <a:t> </a:t>
            </a:r>
            <a:r>
              <a:rPr lang="en-US" dirty="0"/>
              <a:t>Revenue</a:t>
            </a:r>
          </a:p>
        </p:txBody>
      </p:sp>
      <p:sp>
        <p:nvSpPr>
          <p:cNvPr id="5" name="Slide Number Placeholder 4">
            <a:extLst>
              <a:ext uri="{FF2B5EF4-FFF2-40B4-BE49-F238E27FC236}">
                <a16:creationId xmlns:a16="http://schemas.microsoft.com/office/drawing/2014/main" id="{00822F2C-D22C-8E47-82E8-5DEAB23D33A5}"/>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07827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7E11-3663-8281-A515-F1589B534ABF}"/>
              </a:ext>
            </a:extLst>
          </p:cNvPr>
          <p:cNvSpPr>
            <a:spLocks noGrp="1"/>
          </p:cNvSpPr>
          <p:nvPr>
            <p:ph type="title"/>
          </p:nvPr>
        </p:nvSpPr>
        <p:spPr/>
        <p:txBody>
          <a:bodyPr/>
          <a:lstStyle/>
          <a:p>
            <a:r>
              <a:rPr lang="en-US" dirty="0"/>
              <a:t>Pass through entity update</a:t>
            </a:r>
          </a:p>
        </p:txBody>
      </p:sp>
      <p:sp>
        <p:nvSpPr>
          <p:cNvPr id="3" name="Content Placeholder 2">
            <a:extLst>
              <a:ext uri="{FF2B5EF4-FFF2-40B4-BE49-F238E27FC236}">
                <a16:creationId xmlns:a16="http://schemas.microsoft.com/office/drawing/2014/main" id="{9E2FD9BD-E8DE-CF46-A1E8-669CA769C0F1}"/>
              </a:ext>
            </a:extLst>
          </p:cNvPr>
          <p:cNvSpPr>
            <a:spLocks noGrp="1"/>
          </p:cNvSpPr>
          <p:nvPr>
            <p:ph idx="1"/>
          </p:nvPr>
        </p:nvSpPr>
        <p:spPr>
          <a:xfrm>
            <a:off x="445771" y="2068830"/>
            <a:ext cx="11285786" cy="3882987"/>
          </a:xfrm>
        </p:spPr>
        <p:txBody>
          <a:bodyPr>
            <a:noAutofit/>
          </a:bodyPr>
          <a:lstStyle/>
          <a:p>
            <a:pPr marL="457200" lvl="1"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a:spcBef>
                <a:spcPts val="0"/>
              </a:spcBef>
              <a:spcAft>
                <a:spcPts val="0"/>
              </a:spcAft>
            </a:pPr>
            <a:r>
              <a:rPr lang="en-US" sz="2000" dirty="0">
                <a:effectLst/>
                <a:latin typeface="Calibri" panose="020F0502020204030204" pitchFamily="34" charset="0"/>
                <a:ea typeface="Times New Roman" panose="02020603050405020304" pitchFamily="18" charset="0"/>
              </a:rPr>
              <a:t>Will there be an automatic UET exception if there is no prior tax when paying at the entity level?</a:t>
            </a:r>
            <a:endParaRPr lang="en-US" sz="2000" dirty="0">
              <a:effectLst/>
              <a:latin typeface="Calibri" panose="020F0502020204030204" pitchFamily="34" charset="0"/>
              <a:ea typeface="Calibri" panose="020F0502020204030204" pitchFamily="34" charset="0"/>
            </a:endParaRPr>
          </a:p>
          <a:p>
            <a:pPr marL="742950" lvl="1" indent="-285750">
              <a:spcBef>
                <a:spcPts val="0"/>
              </a:spcBef>
              <a:spcAft>
                <a:spcPts val="0"/>
              </a:spcAft>
            </a:pPr>
            <a:r>
              <a:rPr lang="en-US" sz="2000" dirty="0">
                <a:effectLst/>
                <a:latin typeface="Calibri" panose="020F0502020204030204" pitchFamily="34" charset="0"/>
                <a:ea typeface="Times New Roman" panose="02020603050405020304" pitchFamily="18" charset="0"/>
              </a:rPr>
              <a:t>No.  The law states that the entity is subject to penalty and interest.</a:t>
            </a:r>
          </a:p>
          <a:p>
            <a:pPr marL="742950" lvl="1" indent="-285750">
              <a:spcBef>
                <a:spcPts val="0"/>
              </a:spcBef>
              <a:spcAft>
                <a:spcPts val="0"/>
              </a:spcAft>
            </a:pPr>
            <a:r>
              <a:rPr lang="en-US" sz="2000" dirty="0">
                <a:effectLst/>
                <a:latin typeface="Calibri" panose="020F0502020204030204" pitchFamily="34" charset="0"/>
                <a:ea typeface="Times New Roman" panose="02020603050405020304" pitchFamily="18" charset="0"/>
              </a:rPr>
              <a:t>Taxpayer will need to submit a penalty waiver request for consideration.</a:t>
            </a:r>
          </a:p>
          <a:p>
            <a:pPr marL="457200" lvl="1"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a:spcBef>
                <a:spcPts val="0"/>
              </a:spcBef>
              <a:spcAft>
                <a:spcPts val="0"/>
              </a:spcAft>
            </a:pPr>
            <a:r>
              <a:rPr lang="en-US" sz="2000" dirty="0">
                <a:effectLst/>
                <a:latin typeface="Calibri" panose="020F0502020204030204" pitchFamily="34" charset="0"/>
                <a:ea typeface="Times New Roman" panose="02020603050405020304" pitchFamily="18" charset="0"/>
              </a:rPr>
              <a:t>Should cash basis be utilized when reporting and filing? When should the deduction for a K-1 be taken?</a:t>
            </a:r>
            <a:endParaRPr lang="en-US" sz="2000" dirty="0">
              <a:effectLst/>
              <a:latin typeface="Calibri" panose="020F0502020204030204" pitchFamily="34" charset="0"/>
              <a:ea typeface="Calibri" panose="020F0502020204030204" pitchFamily="34" charset="0"/>
            </a:endParaRPr>
          </a:p>
          <a:p>
            <a:pPr marL="742950" lvl="1" indent="-285750">
              <a:spcBef>
                <a:spcPts val="0"/>
              </a:spcBef>
              <a:spcAft>
                <a:spcPts val="0"/>
              </a:spcAft>
            </a:pPr>
            <a:r>
              <a:rPr lang="en-US" sz="2000" dirty="0">
                <a:effectLst/>
                <a:latin typeface="Calibri" panose="020F0502020204030204" pitchFamily="34" charset="0"/>
                <a:ea typeface="Times New Roman" panose="02020603050405020304" pitchFamily="18" charset="0"/>
              </a:rPr>
              <a:t>IRS guidelines can be followed in determining the appropriate reporting method.</a:t>
            </a:r>
            <a:endParaRPr lang="en-US" sz="2000" dirty="0">
              <a:effectLst/>
              <a:latin typeface="Calibri" panose="020F0502020204030204" pitchFamily="34" charset="0"/>
              <a:ea typeface="Calibri" panose="020F0502020204030204" pitchFamily="34" charset="0"/>
            </a:endParaRPr>
          </a:p>
          <a:p>
            <a:pPr marL="742950" lvl="1" indent="-285750">
              <a:spcBef>
                <a:spcPts val="0"/>
              </a:spcBef>
              <a:spcAft>
                <a:spcPts val="0"/>
              </a:spcAft>
            </a:pPr>
            <a:r>
              <a:rPr lang="en-US" sz="2000" dirty="0">
                <a:effectLst/>
                <a:latin typeface="Calibri" panose="020F0502020204030204" pitchFamily="34" charset="0"/>
                <a:ea typeface="Times New Roman" panose="02020603050405020304" pitchFamily="18" charset="0"/>
              </a:rPr>
              <a:t>The deduction can be taken when the return is filed. </a:t>
            </a:r>
          </a:p>
          <a:p>
            <a:pPr marL="457200" lvl="1"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indent="0">
              <a:buNone/>
            </a:pPr>
            <a:endParaRPr lang="en-US" sz="2000" dirty="0"/>
          </a:p>
        </p:txBody>
      </p:sp>
      <p:sp>
        <p:nvSpPr>
          <p:cNvPr id="4" name="Footer Placeholder 3">
            <a:extLst>
              <a:ext uri="{FF2B5EF4-FFF2-40B4-BE49-F238E27FC236}">
                <a16:creationId xmlns:a16="http://schemas.microsoft.com/office/drawing/2014/main" id="{B6DFC977-9DE7-88A3-9613-8E0C691B1181}"/>
              </a:ext>
            </a:extLst>
          </p:cNvPr>
          <p:cNvSpPr>
            <a:spLocks noGrp="1"/>
          </p:cNvSpPr>
          <p:nvPr>
            <p:ph type="ftr" sz="quarter" idx="11"/>
          </p:nvPr>
        </p:nvSpPr>
        <p:spPr/>
        <p:txBody>
          <a:bodyPr/>
          <a:lstStyle/>
          <a:p>
            <a:r>
              <a:rPr lang="en-US" dirty="0"/>
              <a:t>Department</a:t>
            </a:r>
            <a:r>
              <a:rPr lang="en-US" i="1" dirty="0"/>
              <a:t> </a:t>
            </a:r>
            <a:r>
              <a:rPr lang="en-US" i="1" cap="none" dirty="0"/>
              <a:t>of</a:t>
            </a:r>
            <a:r>
              <a:rPr lang="en-US" i="1" dirty="0"/>
              <a:t> </a:t>
            </a:r>
            <a:r>
              <a:rPr lang="en-US" dirty="0"/>
              <a:t>Revenue</a:t>
            </a:r>
          </a:p>
        </p:txBody>
      </p:sp>
      <p:sp>
        <p:nvSpPr>
          <p:cNvPr id="5" name="Slide Number Placeholder 4">
            <a:extLst>
              <a:ext uri="{FF2B5EF4-FFF2-40B4-BE49-F238E27FC236}">
                <a16:creationId xmlns:a16="http://schemas.microsoft.com/office/drawing/2014/main" id="{00822F2C-D22C-8E47-82E8-5DEAB23D33A5}"/>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295116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7E11-3663-8281-A515-F1589B534ABF}"/>
              </a:ext>
            </a:extLst>
          </p:cNvPr>
          <p:cNvSpPr>
            <a:spLocks noGrp="1"/>
          </p:cNvSpPr>
          <p:nvPr>
            <p:ph type="title"/>
          </p:nvPr>
        </p:nvSpPr>
        <p:spPr/>
        <p:txBody>
          <a:bodyPr/>
          <a:lstStyle/>
          <a:p>
            <a:r>
              <a:rPr lang="en-US" dirty="0"/>
              <a:t>Pass through entity update</a:t>
            </a:r>
          </a:p>
        </p:txBody>
      </p:sp>
      <p:sp>
        <p:nvSpPr>
          <p:cNvPr id="3" name="Content Placeholder 2">
            <a:extLst>
              <a:ext uri="{FF2B5EF4-FFF2-40B4-BE49-F238E27FC236}">
                <a16:creationId xmlns:a16="http://schemas.microsoft.com/office/drawing/2014/main" id="{9E2FD9BD-E8DE-CF46-A1E8-669CA769C0F1}"/>
              </a:ext>
            </a:extLst>
          </p:cNvPr>
          <p:cNvSpPr>
            <a:spLocks noGrp="1"/>
          </p:cNvSpPr>
          <p:nvPr>
            <p:ph idx="1"/>
          </p:nvPr>
        </p:nvSpPr>
        <p:spPr>
          <a:xfrm>
            <a:off x="445771" y="2068830"/>
            <a:ext cx="11285786" cy="3882987"/>
          </a:xfrm>
        </p:spPr>
        <p:txBody>
          <a:bodyPr>
            <a:noAutofit/>
          </a:bodyPr>
          <a:lstStyle/>
          <a:p>
            <a:pPr>
              <a:spcBef>
                <a:spcPts val="0"/>
              </a:spcBef>
              <a:spcAft>
                <a:spcPts val="0"/>
              </a:spcAft>
            </a:pPr>
            <a:r>
              <a:rPr lang="en-US" sz="2000" dirty="0">
                <a:effectLst/>
                <a:latin typeface="Calibri" panose="020F0502020204030204" pitchFamily="34" charset="0"/>
                <a:ea typeface="Times New Roman" panose="02020603050405020304" pitchFamily="18" charset="0"/>
              </a:rPr>
              <a:t>Where do you deduct K-1 income on the individual return if you report the income but elect to pay at the entity level to avoid double taxation? </a:t>
            </a:r>
            <a:endParaRPr lang="en-US" sz="2000" dirty="0">
              <a:effectLst/>
              <a:latin typeface="Calibri" panose="020F0502020204030204" pitchFamily="34" charset="0"/>
              <a:ea typeface="Calibri" panose="020F0502020204030204" pitchFamily="34" charset="0"/>
            </a:endParaRPr>
          </a:p>
          <a:p>
            <a:pPr marL="742950" lvl="1" indent="-285750">
              <a:spcBef>
                <a:spcPts val="0"/>
              </a:spcBef>
              <a:spcAft>
                <a:spcPts val="0"/>
              </a:spcAft>
            </a:pPr>
            <a:r>
              <a:rPr lang="en-US" sz="2000" dirty="0">
                <a:effectLst/>
                <a:latin typeface="Calibri" panose="020F0502020204030204" pitchFamily="34" charset="0"/>
                <a:ea typeface="Times New Roman" panose="02020603050405020304" pitchFamily="18" charset="0"/>
              </a:rPr>
              <a:t>Form 500, Schedule 1</a:t>
            </a:r>
          </a:p>
          <a:p>
            <a:pPr marL="800100" lvl="1" indent="-342900">
              <a:spcBef>
                <a:spcPts val="0"/>
              </a:spcBef>
              <a:spcAft>
                <a:spcPts val="0"/>
              </a:spcAft>
            </a:pPr>
            <a:endParaRPr lang="en-US" sz="2000" dirty="0">
              <a:effectLst/>
              <a:latin typeface="Calibri" panose="020F0502020204030204" pitchFamily="34" charset="0"/>
              <a:ea typeface="Calibri" panose="020F0502020204030204" pitchFamily="34" charset="0"/>
            </a:endParaRPr>
          </a:p>
          <a:p>
            <a:pPr>
              <a:spcBef>
                <a:spcPts val="0"/>
              </a:spcBef>
              <a:spcAft>
                <a:spcPts val="0"/>
              </a:spcAft>
            </a:pPr>
            <a:r>
              <a:rPr lang="en-US" sz="2000" dirty="0">
                <a:effectLst/>
                <a:latin typeface="Calibri" panose="020F0502020204030204" pitchFamily="34" charset="0"/>
                <a:ea typeface="Times New Roman" panose="02020603050405020304" pitchFamily="18" charset="0"/>
              </a:rPr>
              <a:t>Nonresident withholding and nonresident consent agreements are not required for years the PTE elects to pay the entity level </a:t>
            </a:r>
          </a:p>
          <a:p>
            <a:pPr lvl="1">
              <a:spcBef>
                <a:spcPts val="0"/>
              </a:spcBef>
              <a:spcAft>
                <a:spcPts val="0"/>
              </a:spcAft>
            </a:pPr>
            <a:r>
              <a:rPr lang="en-US" sz="2000" dirty="0">
                <a:effectLst/>
                <a:latin typeface="Calibri" panose="020F0502020204030204" pitchFamily="34" charset="0"/>
                <a:ea typeface="Times New Roman" panose="02020603050405020304" pitchFamily="18" charset="0"/>
              </a:rPr>
              <a:t>It is up to the entity to decide how to get consent from its owners, </a:t>
            </a:r>
          </a:p>
          <a:p>
            <a:pPr lvl="1">
              <a:spcBef>
                <a:spcPts val="0"/>
              </a:spcBef>
              <a:spcAft>
                <a:spcPts val="0"/>
              </a:spcAft>
            </a:pPr>
            <a:r>
              <a:rPr lang="en-US" sz="2000" dirty="0">
                <a:effectLst/>
                <a:latin typeface="Calibri" panose="020F0502020204030204" pitchFamily="34" charset="0"/>
                <a:ea typeface="Times New Roman" panose="02020603050405020304" pitchFamily="18" charset="0"/>
              </a:rPr>
              <a:t>(DOR) does not require them to send any consent agreements to DOR</a:t>
            </a:r>
          </a:p>
          <a:p>
            <a:pPr marL="323984" lvl="1" indent="0">
              <a:spcBef>
                <a:spcPts val="0"/>
              </a:spcBef>
              <a:spcAft>
                <a:spcPts val="0"/>
              </a:spcAft>
              <a:buNone/>
            </a:pPr>
            <a:endParaRPr lang="en-US" sz="2000" dirty="0">
              <a:latin typeface="Calibri" panose="020F0502020204030204" pitchFamily="34" charset="0"/>
              <a:ea typeface="Calibri" panose="020F0502020204030204" pitchFamily="34" charset="0"/>
            </a:endParaRPr>
          </a:p>
          <a:p>
            <a:pPr>
              <a:spcBef>
                <a:spcPts val="0"/>
              </a:spcBef>
              <a:spcAft>
                <a:spcPts val="0"/>
              </a:spcAft>
            </a:pPr>
            <a:r>
              <a:rPr lang="en-US" sz="2000" dirty="0">
                <a:latin typeface="Calibri" panose="020F0502020204030204" pitchFamily="34" charset="0"/>
                <a:ea typeface="Calibri" panose="020F0502020204030204" pitchFamily="34" charset="0"/>
              </a:rPr>
              <a:t>Additional FAQ’s for HB 149 – Pass through Entity Tax can be found on the DOR website:</a:t>
            </a:r>
          </a:p>
          <a:p>
            <a:pPr lvl="2">
              <a:spcBef>
                <a:spcPts val="0"/>
              </a:spcBef>
              <a:spcAft>
                <a:spcPts val="0"/>
              </a:spcAft>
            </a:pPr>
            <a:r>
              <a:rPr lang="en-US" sz="2000" dirty="0">
                <a:latin typeface="Calibri" panose="020F0502020204030204" pitchFamily="34" charset="0"/>
                <a:ea typeface="Calibri" panose="020F0502020204030204" pitchFamily="34" charset="0"/>
              </a:rPr>
              <a:t>https://dor.georgia.gov/hb-149-pass-through-entity-tax-faq</a:t>
            </a:r>
            <a:endParaRPr lang="en-US" sz="2000" dirty="0">
              <a:effectLst/>
              <a:latin typeface="Calibri" panose="020F0502020204030204" pitchFamily="34" charset="0"/>
              <a:ea typeface="Calibri" panose="020F0502020204030204" pitchFamily="34" charset="0"/>
            </a:endParaRPr>
          </a:p>
          <a:p>
            <a:pPr marL="0" indent="0">
              <a:buNone/>
            </a:pPr>
            <a:endParaRPr lang="en-US" sz="2000" dirty="0"/>
          </a:p>
        </p:txBody>
      </p:sp>
      <p:sp>
        <p:nvSpPr>
          <p:cNvPr id="4" name="Footer Placeholder 3">
            <a:extLst>
              <a:ext uri="{FF2B5EF4-FFF2-40B4-BE49-F238E27FC236}">
                <a16:creationId xmlns:a16="http://schemas.microsoft.com/office/drawing/2014/main" id="{B6DFC977-9DE7-88A3-9613-8E0C691B1181}"/>
              </a:ext>
            </a:extLst>
          </p:cNvPr>
          <p:cNvSpPr>
            <a:spLocks noGrp="1"/>
          </p:cNvSpPr>
          <p:nvPr>
            <p:ph type="ftr" sz="quarter" idx="11"/>
          </p:nvPr>
        </p:nvSpPr>
        <p:spPr/>
        <p:txBody>
          <a:bodyPr/>
          <a:lstStyle/>
          <a:p>
            <a:r>
              <a:rPr lang="en-US" dirty="0"/>
              <a:t>Department</a:t>
            </a:r>
            <a:r>
              <a:rPr lang="en-US" i="1" dirty="0"/>
              <a:t> </a:t>
            </a:r>
            <a:r>
              <a:rPr lang="en-US" i="1" cap="none" dirty="0"/>
              <a:t>of</a:t>
            </a:r>
            <a:r>
              <a:rPr lang="en-US" i="1" dirty="0"/>
              <a:t> </a:t>
            </a:r>
            <a:r>
              <a:rPr lang="en-US" dirty="0"/>
              <a:t>Revenue</a:t>
            </a:r>
          </a:p>
        </p:txBody>
      </p:sp>
      <p:sp>
        <p:nvSpPr>
          <p:cNvPr id="5" name="Slide Number Placeholder 4">
            <a:extLst>
              <a:ext uri="{FF2B5EF4-FFF2-40B4-BE49-F238E27FC236}">
                <a16:creationId xmlns:a16="http://schemas.microsoft.com/office/drawing/2014/main" id="{00822F2C-D22C-8E47-82E8-5DEAB23D33A5}"/>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420080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DE54CD-8086-4B56-B324-73D0F0064225}"/>
              </a:ext>
            </a:extLst>
          </p:cNvPr>
          <p:cNvSpPr>
            <a:spLocks noGrp="1"/>
          </p:cNvSpPr>
          <p:nvPr>
            <p:ph type="subTitle" idx="1"/>
          </p:nvPr>
        </p:nvSpPr>
        <p:spPr>
          <a:xfrm>
            <a:off x="599227" y="3165677"/>
            <a:ext cx="10993546" cy="2522811"/>
          </a:xfrm>
        </p:spPr>
        <p:txBody>
          <a:bodyPr/>
          <a:lstStyle/>
          <a:p>
            <a:r>
              <a:rPr lang="en-US" dirty="0"/>
              <a:t>Withholding tax</a:t>
            </a:r>
          </a:p>
        </p:txBody>
      </p:sp>
    </p:spTree>
    <p:extLst>
      <p:ext uri="{BB962C8B-B14F-4D97-AF65-F5344CB8AC3E}">
        <p14:creationId xmlns:p14="http://schemas.microsoft.com/office/powerpoint/2010/main" val="3830973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Tax Year 2023 Changes - Pending</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457202" y="2034073"/>
            <a:ext cx="5157988" cy="4408768"/>
          </a:xfrm>
        </p:spPr>
        <p:txBody>
          <a:bodyPr>
            <a:normAutofit fontScale="92500"/>
          </a:bodyPr>
          <a:lstStyle/>
          <a:p>
            <a:r>
              <a:rPr lang="en-US" sz="3200" dirty="0"/>
              <a:t>Forms G2-A and G2-RP:  Added an allocation schedule</a:t>
            </a:r>
          </a:p>
          <a:p>
            <a:pPr lvl="1"/>
            <a:r>
              <a:rPr lang="en-US" sz="3000" dirty="0"/>
              <a:t>Fields on the schedule:</a:t>
            </a:r>
          </a:p>
          <a:p>
            <a:pPr lvl="2"/>
            <a:r>
              <a:rPr lang="en-US" sz="2600" dirty="0">
                <a:effectLst/>
                <a:latin typeface="Calibri" panose="020F0502020204030204" pitchFamily="34" charset="0"/>
                <a:ea typeface="Times New Roman" panose="02020603050405020304" pitchFamily="18" charset="0"/>
              </a:rPr>
              <a:t>Recipient’s FEIN/SSN</a:t>
            </a:r>
          </a:p>
          <a:p>
            <a:pPr lvl="2"/>
            <a:r>
              <a:rPr lang="en-US" sz="2600" dirty="0">
                <a:effectLst/>
                <a:latin typeface="Calibri" panose="020F0502020204030204" pitchFamily="34" charset="0"/>
                <a:ea typeface="Times New Roman" panose="02020603050405020304" pitchFamily="18" charset="0"/>
              </a:rPr>
              <a:t>Recipient’s Legal Name</a:t>
            </a:r>
          </a:p>
          <a:p>
            <a:pPr lvl="2"/>
            <a:r>
              <a:rPr lang="en-US" sz="2600" dirty="0">
                <a:effectLst/>
                <a:latin typeface="Calibri" panose="020F0502020204030204" pitchFamily="34" charset="0"/>
                <a:ea typeface="Times New Roman" panose="02020603050405020304" pitchFamily="18" charset="0"/>
              </a:rPr>
              <a:t>Recipient’s Address</a:t>
            </a:r>
          </a:p>
          <a:p>
            <a:pPr lvl="2"/>
            <a:r>
              <a:rPr lang="en-US" sz="2600" dirty="0">
                <a:effectLst/>
                <a:latin typeface="Calibri" panose="020F0502020204030204" pitchFamily="34" charset="0"/>
                <a:ea typeface="Times New Roman" panose="02020603050405020304" pitchFamily="18" charset="0"/>
              </a:rPr>
              <a:t>Payer’s GA Withholding Number </a:t>
            </a:r>
          </a:p>
          <a:p>
            <a:pPr lvl="2"/>
            <a:r>
              <a:rPr lang="en-US" sz="2600" dirty="0">
                <a:effectLst/>
                <a:latin typeface="Calibri" panose="020F0502020204030204" pitchFamily="34" charset="0"/>
                <a:ea typeface="Times New Roman" panose="02020603050405020304" pitchFamily="18" charset="0"/>
              </a:rPr>
              <a:t>Allocation Total</a:t>
            </a:r>
            <a:endParaRPr lang="en-US" sz="2600" dirty="0">
              <a:effectLst/>
              <a:latin typeface="Times New Roman" panose="02020603050405020304" pitchFamily="18" charset="0"/>
              <a:ea typeface="Times New Roman" panose="02020603050405020304" pitchFamily="18" charset="0"/>
            </a:endParaRPr>
          </a:p>
          <a:p>
            <a:pPr lvl="1"/>
            <a:endParaRPr lang="en-US" sz="3200" dirty="0"/>
          </a:p>
          <a:p>
            <a:pPr marL="324000" lvl="1" indent="0">
              <a:buNone/>
            </a:pPr>
            <a:endParaRPr lang="en-US" sz="3000" dirty="0"/>
          </a:p>
        </p:txBody>
      </p:sp>
    </p:spTree>
    <p:extLst>
      <p:ext uri="{BB962C8B-B14F-4D97-AF65-F5344CB8AC3E}">
        <p14:creationId xmlns:p14="http://schemas.microsoft.com/office/powerpoint/2010/main" val="356907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FA4C21-EB1B-E80B-A48F-4238B5AFD1AE}"/>
              </a:ext>
            </a:extLst>
          </p:cNvPr>
          <p:cNvSpPr>
            <a:spLocks noGrp="1"/>
          </p:cNvSpPr>
          <p:nvPr>
            <p:ph type="ftr" sz="quarter" idx="11"/>
          </p:nvPr>
        </p:nvSpPr>
        <p:spPr/>
        <p:txBody>
          <a:bodyPr/>
          <a:lstStyle/>
          <a:p>
            <a:r>
              <a:rPr lang="en-US"/>
              <a:t>Department of Revenue</a:t>
            </a:r>
            <a:endParaRPr lang="en-US" dirty="0"/>
          </a:p>
        </p:txBody>
      </p:sp>
      <p:sp>
        <p:nvSpPr>
          <p:cNvPr id="3" name="Slide Number Placeholder 2">
            <a:extLst>
              <a:ext uri="{FF2B5EF4-FFF2-40B4-BE49-F238E27FC236}">
                <a16:creationId xmlns:a16="http://schemas.microsoft.com/office/drawing/2014/main" id="{A34EC080-6CE6-C6CA-130B-CFFD204D2DB3}"/>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4" name="Title 3">
            <a:extLst>
              <a:ext uri="{FF2B5EF4-FFF2-40B4-BE49-F238E27FC236}">
                <a16:creationId xmlns:a16="http://schemas.microsoft.com/office/drawing/2014/main" id="{3B4852C9-8F02-376C-A3EB-15964FE259F1}"/>
              </a:ext>
            </a:extLst>
          </p:cNvPr>
          <p:cNvSpPr>
            <a:spLocks noGrp="1"/>
          </p:cNvSpPr>
          <p:nvPr>
            <p:ph type="title"/>
          </p:nvPr>
        </p:nvSpPr>
        <p:spPr/>
        <p:txBody>
          <a:bodyPr/>
          <a:lstStyle/>
          <a:p>
            <a:r>
              <a:rPr lang="en-US" dirty="0"/>
              <a:t>Agenda</a:t>
            </a:r>
          </a:p>
        </p:txBody>
      </p:sp>
      <p:sp>
        <p:nvSpPr>
          <p:cNvPr id="5" name="TextBox 4">
            <a:extLst>
              <a:ext uri="{FF2B5EF4-FFF2-40B4-BE49-F238E27FC236}">
                <a16:creationId xmlns:a16="http://schemas.microsoft.com/office/drawing/2014/main" id="{B9780F33-4071-7849-1514-E4FD5D3A1858}"/>
              </a:ext>
            </a:extLst>
          </p:cNvPr>
          <p:cNvSpPr txBox="1"/>
          <p:nvPr/>
        </p:nvSpPr>
        <p:spPr>
          <a:xfrm>
            <a:off x="575894" y="1915737"/>
            <a:ext cx="5514809" cy="2610843"/>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800" dirty="0"/>
              <a:t>Introductions</a:t>
            </a:r>
          </a:p>
          <a:p>
            <a:pPr marL="342900" indent="-342900">
              <a:lnSpc>
                <a:spcPct val="150000"/>
              </a:lnSpc>
              <a:buFont typeface="Wingdings" panose="05000000000000000000" pitchFamily="2" charset="2"/>
              <a:buChar char="§"/>
            </a:pPr>
            <a:r>
              <a:rPr lang="en-US" sz="2800" dirty="0"/>
              <a:t>Opening Remarks</a:t>
            </a:r>
          </a:p>
          <a:p>
            <a:pPr marL="342900" indent="-342900">
              <a:lnSpc>
                <a:spcPct val="150000"/>
              </a:lnSpc>
              <a:buFont typeface="Wingdings" panose="05000000000000000000" pitchFamily="2" charset="2"/>
              <a:buChar char="§"/>
            </a:pPr>
            <a:r>
              <a:rPr lang="en-US" sz="2800" dirty="0"/>
              <a:t>Special Refund </a:t>
            </a:r>
          </a:p>
          <a:p>
            <a:pPr marL="342900" indent="-342900">
              <a:lnSpc>
                <a:spcPct val="150000"/>
              </a:lnSpc>
              <a:buFont typeface="Wingdings" panose="05000000000000000000" pitchFamily="2" charset="2"/>
              <a:buChar char="§"/>
            </a:pPr>
            <a:endParaRPr lang="en-US" sz="2800" dirty="0"/>
          </a:p>
        </p:txBody>
      </p:sp>
      <p:sp>
        <p:nvSpPr>
          <p:cNvPr id="6" name="TextBox 5">
            <a:extLst>
              <a:ext uri="{FF2B5EF4-FFF2-40B4-BE49-F238E27FC236}">
                <a16:creationId xmlns:a16="http://schemas.microsoft.com/office/drawing/2014/main" id="{52B37D56-19AB-13A0-B4AB-03AC328E684F}"/>
              </a:ext>
            </a:extLst>
          </p:cNvPr>
          <p:cNvSpPr txBox="1"/>
          <p:nvPr/>
        </p:nvSpPr>
        <p:spPr>
          <a:xfrm>
            <a:off x="6090703" y="1915737"/>
            <a:ext cx="5525403" cy="3903504"/>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800" dirty="0"/>
              <a:t>Division Updates</a:t>
            </a:r>
          </a:p>
          <a:p>
            <a:pPr marL="800100" lvl="1" indent="-342900">
              <a:lnSpc>
                <a:spcPct val="150000"/>
              </a:lnSpc>
              <a:buFont typeface="Wingdings" panose="05000000000000000000" pitchFamily="2" charset="2"/>
              <a:buChar char="§"/>
            </a:pPr>
            <a:r>
              <a:rPr lang="en-US" sz="2800" dirty="0"/>
              <a:t>Taxpayer Services</a:t>
            </a:r>
          </a:p>
          <a:p>
            <a:pPr marL="800100" lvl="1" indent="-342900">
              <a:lnSpc>
                <a:spcPct val="150000"/>
              </a:lnSpc>
              <a:buFont typeface="Wingdings" panose="05000000000000000000" pitchFamily="2" charset="2"/>
              <a:buChar char="§"/>
            </a:pPr>
            <a:r>
              <a:rPr lang="en-US" sz="2800" dirty="0"/>
              <a:t>Compliance</a:t>
            </a:r>
          </a:p>
          <a:p>
            <a:pPr marL="800100" lvl="1" indent="-342900">
              <a:lnSpc>
                <a:spcPct val="150000"/>
              </a:lnSpc>
              <a:buFont typeface="Wingdings" panose="05000000000000000000" pitchFamily="2" charset="2"/>
              <a:buChar char="§"/>
            </a:pPr>
            <a:r>
              <a:rPr lang="en-US" sz="2800" dirty="0"/>
              <a:t>Audit</a:t>
            </a:r>
          </a:p>
          <a:p>
            <a:pPr marL="800100" lvl="1" indent="-342900">
              <a:lnSpc>
                <a:spcPct val="150000"/>
              </a:lnSpc>
              <a:buFont typeface="Wingdings" panose="05000000000000000000" pitchFamily="2" charset="2"/>
              <a:buChar char="§"/>
            </a:pPr>
            <a:r>
              <a:rPr lang="en-US" sz="2800" dirty="0"/>
              <a:t>Office of Tax Policy</a:t>
            </a:r>
          </a:p>
          <a:p>
            <a:pPr marL="342900" indent="-342900">
              <a:lnSpc>
                <a:spcPct val="150000"/>
              </a:lnSpc>
              <a:buFont typeface="Wingdings" panose="05000000000000000000" pitchFamily="2" charset="2"/>
              <a:buChar char="§"/>
            </a:pPr>
            <a:endParaRPr lang="en-US" sz="2800" dirty="0"/>
          </a:p>
        </p:txBody>
      </p:sp>
    </p:spTree>
    <p:extLst>
      <p:ext uri="{BB962C8B-B14F-4D97-AF65-F5344CB8AC3E}">
        <p14:creationId xmlns:p14="http://schemas.microsoft.com/office/powerpoint/2010/main" val="155001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DE54CD-8086-4B56-B324-73D0F0064225}"/>
              </a:ext>
            </a:extLst>
          </p:cNvPr>
          <p:cNvSpPr>
            <a:spLocks noGrp="1"/>
          </p:cNvSpPr>
          <p:nvPr>
            <p:ph type="subTitle" idx="1"/>
          </p:nvPr>
        </p:nvSpPr>
        <p:spPr>
          <a:xfrm>
            <a:off x="599227" y="3165677"/>
            <a:ext cx="10993546" cy="2522811"/>
          </a:xfrm>
        </p:spPr>
        <p:txBody>
          <a:bodyPr/>
          <a:lstStyle/>
          <a:p>
            <a:r>
              <a:rPr lang="en-US" dirty="0"/>
              <a:t>Individual income tax</a:t>
            </a:r>
          </a:p>
        </p:txBody>
      </p:sp>
    </p:spTree>
    <p:extLst>
      <p:ext uri="{BB962C8B-B14F-4D97-AF65-F5344CB8AC3E}">
        <p14:creationId xmlns:p14="http://schemas.microsoft.com/office/powerpoint/2010/main" val="271664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Individual tax year 2023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712596" y="2071395"/>
            <a:ext cx="11029616" cy="3891567"/>
          </a:xfrm>
        </p:spPr>
        <p:txBody>
          <a:bodyPr>
            <a:normAutofit/>
          </a:bodyPr>
          <a:lstStyle/>
          <a:p>
            <a:pPr fontAlgn="base"/>
            <a:r>
              <a:rPr lang="en-US" sz="3200" dirty="0"/>
              <a:t>Forms 500/500X Dependents, Lines 7a-d</a:t>
            </a:r>
          </a:p>
          <a:p>
            <a:pPr marL="629435" lvl="1" indent="-305435" fontAlgn="base"/>
            <a:r>
              <a:rPr lang="en-US" sz="3000" dirty="0"/>
              <a:t>New field for unborn dependents</a:t>
            </a:r>
            <a:endParaRPr lang="en-US" sz="2800" dirty="0"/>
          </a:p>
          <a:p>
            <a:pPr marL="0" indent="0" fontAlgn="base">
              <a:buNone/>
            </a:pPr>
            <a:endParaRPr lang="en-US" b="1" dirty="0"/>
          </a:p>
        </p:txBody>
      </p:sp>
      <p:pic>
        <p:nvPicPr>
          <p:cNvPr id="5" name="Picture 4">
            <a:extLst>
              <a:ext uri="{FF2B5EF4-FFF2-40B4-BE49-F238E27FC236}">
                <a16:creationId xmlns:a16="http://schemas.microsoft.com/office/drawing/2014/main" id="{CB27F258-B0CC-3F30-441D-6D85B1BE6E25}"/>
              </a:ext>
            </a:extLst>
          </p:cNvPr>
          <p:cNvPicPr>
            <a:picLocks noChangeAspect="1"/>
          </p:cNvPicPr>
          <p:nvPr/>
        </p:nvPicPr>
        <p:blipFill rotWithShape="1">
          <a:blip r:embed="rId3"/>
          <a:srcRect l="3689" t="6033" r="1330" b="45505"/>
          <a:stretch/>
        </p:blipFill>
        <p:spPr>
          <a:xfrm>
            <a:off x="305987" y="3476944"/>
            <a:ext cx="10750789" cy="1151384"/>
          </a:xfrm>
          <a:prstGeom prst="rect">
            <a:avLst/>
          </a:prstGeom>
        </p:spPr>
      </p:pic>
      <p:pic>
        <p:nvPicPr>
          <p:cNvPr id="7" name="Picture 6">
            <a:extLst>
              <a:ext uri="{FF2B5EF4-FFF2-40B4-BE49-F238E27FC236}">
                <a16:creationId xmlns:a16="http://schemas.microsoft.com/office/drawing/2014/main" id="{136A7D52-A09B-5219-41B5-9681F5DCE2B6}"/>
              </a:ext>
            </a:extLst>
          </p:cNvPr>
          <p:cNvPicPr>
            <a:picLocks noChangeAspect="1"/>
          </p:cNvPicPr>
          <p:nvPr/>
        </p:nvPicPr>
        <p:blipFill rotWithShape="1">
          <a:blip r:embed="rId4"/>
          <a:srcRect l="3629" r="3242"/>
          <a:stretch/>
        </p:blipFill>
        <p:spPr>
          <a:xfrm>
            <a:off x="377704" y="4835503"/>
            <a:ext cx="10548444" cy="1290977"/>
          </a:xfrm>
          <a:prstGeom prst="rect">
            <a:avLst/>
          </a:prstGeom>
        </p:spPr>
      </p:pic>
      <p:pic>
        <p:nvPicPr>
          <p:cNvPr id="11" name="Picture 10">
            <a:extLst>
              <a:ext uri="{FF2B5EF4-FFF2-40B4-BE49-F238E27FC236}">
                <a16:creationId xmlns:a16="http://schemas.microsoft.com/office/drawing/2014/main" id="{BF6CFEEE-D5C9-8C6C-7EAD-B0311A785118}"/>
              </a:ext>
            </a:extLst>
          </p:cNvPr>
          <p:cNvPicPr>
            <a:picLocks noChangeAspect="1"/>
          </p:cNvPicPr>
          <p:nvPr/>
        </p:nvPicPr>
        <p:blipFill rotWithShape="1">
          <a:blip r:embed="rId5"/>
          <a:srcRect l="1134" t="-1" r="44658" b="-740"/>
          <a:stretch/>
        </p:blipFill>
        <p:spPr>
          <a:xfrm>
            <a:off x="305987" y="5995364"/>
            <a:ext cx="9519634" cy="569254"/>
          </a:xfrm>
          <a:prstGeom prst="rect">
            <a:avLst/>
          </a:prstGeom>
        </p:spPr>
      </p:pic>
    </p:spTree>
    <p:extLst>
      <p:ext uri="{BB962C8B-B14F-4D97-AF65-F5344CB8AC3E}">
        <p14:creationId xmlns:p14="http://schemas.microsoft.com/office/powerpoint/2010/main" val="2833474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Individual – proposed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p:txBody>
          <a:bodyPr>
            <a:normAutofit/>
          </a:bodyPr>
          <a:lstStyle/>
          <a:p>
            <a:pPr fontAlgn="base"/>
            <a:r>
              <a:rPr lang="en-US" sz="3200" dirty="0"/>
              <a:t>Forms 500/500X, Schedule 1, Page 1, Additions</a:t>
            </a:r>
          </a:p>
          <a:p>
            <a:pPr marL="629435" lvl="1" indent="-305435" fontAlgn="base"/>
            <a:r>
              <a:rPr lang="en-US" sz="3000" dirty="0"/>
              <a:t>Additions and Subtractions Sections</a:t>
            </a:r>
          </a:p>
          <a:p>
            <a:pPr marL="899435" lvl="2" indent="-305435" fontAlgn="base"/>
            <a:r>
              <a:rPr lang="en-US" sz="2800" dirty="0"/>
              <a:t>Repurpose the “Reserved” lines to “Depreciation”</a:t>
            </a:r>
          </a:p>
          <a:p>
            <a:pPr marL="629435" lvl="1" indent="-305435" fontAlgn="base"/>
            <a:endParaRPr lang="en-US" sz="2800" dirty="0"/>
          </a:p>
          <a:p>
            <a:pPr marL="0" indent="0">
              <a:buNone/>
            </a:pPr>
            <a:endParaRPr lang="en-US" sz="400" b="1" dirty="0">
              <a:cs typeface="Calibri" panose="020F0502020204030204"/>
            </a:endParaRPr>
          </a:p>
          <a:p>
            <a:pPr marL="0" indent="0">
              <a:buNone/>
            </a:pPr>
            <a:endParaRPr lang="en-US" sz="3000" dirty="0">
              <a:cs typeface="Calibri" panose="020F0502020204030204"/>
            </a:endParaRPr>
          </a:p>
        </p:txBody>
      </p:sp>
    </p:spTree>
    <p:extLst>
      <p:ext uri="{BB962C8B-B14F-4D97-AF65-F5344CB8AC3E}">
        <p14:creationId xmlns:p14="http://schemas.microsoft.com/office/powerpoint/2010/main" val="160328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Individual tax year 2023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581192" y="2090057"/>
            <a:ext cx="11161020" cy="3872906"/>
          </a:xfrm>
        </p:spPr>
        <p:txBody>
          <a:bodyPr>
            <a:normAutofit/>
          </a:bodyPr>
          <a:lstStyle/>
          <a:p>
            <a:pPr fontAlgn="base"/>
            <a:r>
              <a:rPr lang="en-US" sz="3200" dirty="0"/>
              <a:t>New Charitable Contribution Line</a:t>
            </a:r>
          </a:p>
          <a:p>
            <a:pPr lvl="1" fontAlgn="base"/>
            <a:r>
              <a:rPr lang="en-US" sz="3000" dirty="0"/>
              <a:t>Disabled Veteran’s Scholarship Fund</a:t>
            </a:r>
          </a:p>
          <a:p>
            <a:pPr lvl="2" fontAlgn="base"/>
            <a:r>
              <a:rPr lang="en-US" sz="2800" dirty="0"/>
              <a:t>Form 500EZ:  Line 19</a:t>
            </a:r>
          </a:p>
          <a:p>
            <a:pPr lvl="2" fontAlgn="base"/>
            <a:r>
              <a:rPr lang="en-US" sz="2800" dirty="0"/>
              <a:t>Form 500: Line 40</a:t>
            </a:r>
          </a:p>
          <a:p>
            <a:pPr marL="324000" lvl="1" indent="0" fontAlgn="base">
              <a:buNone/>
            </a:pPr>
            <a:endParaRPr lang="en-US" sz="3000" dirty="0"/>
          </a:p>
          <a:p>
            <a:pPr marL="324000" lvl="1" indent="0" fontAlgn="base">
              <a:buNone/>
            </a:pPr>
            <a:endParaRPr lang="en-US" sz="3000" dirty="0"/>
          </a:p>
          <a:p>
            <a:pPr marL="0" indent="0">
              <a:buNone/>
            </a:pPr>
            <a:endParaRPr lang="en-US" sz="3000" dirty="0">
              <a:cs typeface="Calibri" panose="020F0502020204030204"/>
            </a:endParaRPr>
          </a:p>
        </p:txBody>
      </p:sp>
      <p:pic>
        <p:nvPicPr>
          <p:cNvPr id="5" name="Picture 4">
            <a:extLst>
              <a:ext uri="{FF2B5EF4-FFF2-40B4-BE49-F238E27FC236}">
                <a16:creationId xmlns:a16="http://schemas.microsoft.com/office/drawing/2014/main" id="{D4F17345-0DE8-30E1-FD75-8AA5321414AD}"/>
              </a:ext>
            </a:extLst>
          </p:cNvPr>
          <p:cNvPicPr>
            <a:picLocks noChangeAspect="1"/>
          </p:cNvPicPr>
          <p:nvPr/>
        </p:nvPicPr>
        <p:blipFill rotWithShape="1">
          <a:blip r:embed="rId3"/>
          <a:srcRect l="5745" t="13865" r="2669" b="62792"/>
          <a:stretch/>
        </p:blipFill>
        <p:spPr>
          <a:xfrm>
            <a:off x="672746" y="4750685"/>
            <a:ext cx="9404059" cy="1375795"/>
          </a:xfrm>
          <a:prstGeom prst="rect">
            <a:avLst/>
          </a:prstGeom>
        </p:spPr>
      </p:pic>
    </p:spTree>
    <p:extLst>
      <p:ext uri="{BB962C8B-B14F-4D97-AF65-F5344CB8AC3E}">
        <p14:creationId xmlns:p14="http://schemas.microsoft.com/office/powerpoint/2010/main" val="4102129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Individual Tax Year 2023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449788" y="2351314"/>
            <a:ext cx="11029616" cy="4350569"/>
          </a:xfrm>
        </p:spPr>
        <p:txBody>
          <a:bodyPr>
            <a:normAutofit/>
          </a:bodyPr>
          <a:lstStyle/>
          <a:p>
            <a:pPr fontAlgn="base"/>
            <a:r>
              <a:rPr lang="en-US" sz="3000" dirty="0"/>
              <a:t>Forms 500/500X, New NOL Schedule 4</a:t>
            </a:r>
          </a:p>
          <a:p>
            <a:pPr marL="899435" lvl="2" indent="-305435" fontAlgn="base"/>
            <a:r>
              <a:rPr lang="en-US" sz="2800" dirty="0"/>
              <a:t>Separate 2D barcode in addition to the main form</a:t>
            </a:r>
          </a:p>
          <a:p>
            <a:pPr marL="899435" lvl="2" indent="-305435" fontAlgn="base"/>
            <a:r>
              <a:rPr lang="en-US" sz="2800" dirty="0"/>
              <a:t>Type of Loss and Portion</a:t>
            </a:r>
          </a:p>
          <a:p>
            <a:pPr marL="899435" lvl="2" indent="-305435" fontAlgn="base"/>
            <a:r>
              <a:rPr lang="en-US" sz="2800" dirty="0"/>
              <a:t>Part I: Computation</a:t>
            </a:r>
          </a:p>
          <a:p>
            <a:pPr marL="899435" lvl="2" indent="-305435" fontAlgn="base"/>
            <a:r>
              <a:rPr lang="en-US" sz="2800" dirty="0"/>
              <a:t>Part II:  NOL Worksheet</a:t>
            </a:r>
          </a:p>
          <a:p>
            <a:pPr marL="899435" lvl="2" indent="-305435" fontAlgn="base"/>
            <a:r>
              <a:rPr lang="en-US" sz="2800" dirty="0"/>
              <a:t>Part III:  Carryback</a:t>
            </a:r>
          </a:p>
          <a:p>
            <a:pPr marL="594000" lvl="2" indent="0" fontAlgn="base">
              <a:buNone/>
            </a:pPr>
            <a:endParaRPr lang="en-US" sz="2800" dirty="0"/>
          </a:p>
          <a:p>
            <a:pPr marL="324000" lvl="1" indent="0" fontAlgn="base">
              <a:buNone/>
            </a:pPr>
            <a:endParaRPr lang="en-US" sz="3000" dirty="0"/>
          </a:p>
          <a:p>
            <a:pPr marL="305435" indent="-305435"/>
            <a:endParaRPr lang="en-US" sz="3000" dirty="0">
              <a:cs typeface="Calibri" panose="020F0502020204030204"/>
            </a:endParaRPr>
          </a:p>
        </p:txBody>
      </p:sp>
    </p:spTree>
    <p:extLst>
      <p:ext uri="{BB962C8B-B14F-4D97-AF65-F5344CB8AC3E}">
        <p14:creationId xmlns:p14="http://schemas.microsoft.com/office/powerpoint/2010/main" val="274699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Other Individual Updates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449788" y="1978090"/>
            <a:ext cx="10784269" cy="4723793"/>
          </a:xfrm>
        </p:spPr>
        <p:txBody>
          <a:bodyPr>
            <a:normAutofit/>
          </a:bodyPr>
          <a:lstStyle/>
          <a:p>
            <a:pPr marL="306000" lvl="1" fontAlgn="base"/>
            <a:r>
              <a:rPr lang="en-US" sz="3000" dirty="0"/>
              <a:t>Organ Donation Expenses Deduction Increase</a:t>
            </a:r>
          </a:p>
          <a:p>
            <a:pPr marL="918000" lvl="3" fontAlgn="base"/>
            <a:r>
              <a:rPr lang="en-US" sz="2400" dirty="0">
                <a:effectLst/>
                <a:ea typeface="Times New Roman" panose="02020603050405020304" pitchFamily="18" charset="0"/>
              </a:rPr>
              <a:t>For tax years beginning on or after January 1, 2023, the maximum deduction for unreimbursed travel expenses, lodging expenses, and lost wages incurred as a direct result of an organ donation is now $25,000.</a:t>
            </a:r>
          </a:p>
          <a:p>
            <a:pPr marL="576000" lvl="2" fontAlgn="base"/>
            <a:endParaRPr lang="en-US" sz="2200" dirty="0">
              <a:effectLst/>
              <a:latin typeface="Arial" panose="020B0604020202020204" pitchFamily="34" charset="0"/>
              <a:ea typeface="Times New Roman" panose="02020603050405020304" pitchFamily="18" charset="0"/>
            </a:endParaRPr>
          </a:p>
          <a:p>
            <a:pPr marL="918000" lvl="3" fontAlgn="base"/>
            <a:endParaRPr lang="en-US" sz="2000" dirty="0">
              <a:effectLst/>
              <a:latin typeface="Arial" panose="020B0604020202020204" pitchFamily="34" charset="0"/>
              <a:ea typeface="Times New Roman" panose="02020603050405020304" pitchFamily="18" charset="0"/>
            </a:endParaRPr>
          </a:p>
          <a:p>
            <a:pPr marL="918000" lvl="3" fontAlgn="base"/>
            <a:endParaRPr lang="en-US" sz="2600" dirty="0">
              <a:cs typeface="Calibri" panose="020F0502020204030204"/>
            </a:endParaRPr>
          </a:p>
        </p:txBody>
      </p:sp>
    </p:spTree>
    <p:extLst>
      <p:ext uri="{BB962C8B-B14F-4D97-AF65-F5344CB8AC3E}">
        <p14:creationId xmlns:p14="http://schemas.microsoft.com/office/powerpoint/2010/main" val="724853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DE54CD-8086-4B56-B324-73D0F0064225}"/>
              </a:ext>
            </a:extLst>
          </p:cNvPr>
          <p:cNvSpPr>
            <a:spLocks noGrp="1"/>
          </p:cNvSpPr>
          <p:nvPr>
            <p:ph type="subTitle" idx="1"/>
          </p:nvPr>
        </p:nvSpPr>
        <p:spPr>
          <a:xfrm>
            <a:off x="599227" y="3165677"/>
            <a:ext cx="10993546" cy="2522811"/>
          </a:xfrm>
        </p:spPr>
        <p:txBody>
          <a:bodyPr/>
          <a:lstStyle/>
          <a:p>
            <a:r>
              <a:rPr lang="en-US" dirty="0"/>
              <a:t>Fiduciary tax</a:t>
            </a:r>
          </a:p>
        </p:txBody>
      </p:sp>
    </p:spTree>
    <p:extLst>
      <p:ext uri="{BB962C8B-B14F-4D97-AF65-F5344CB8AC3E}">
        <p14:creationId xmlns:p14="http://schemas.microsoft.com/office/powerpoint/2010/main" val="2076650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Fiduciary tax year 2023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581192" y="2090057"/>
            <a:ext cx="11161020" cy="4611826"/>
          </a:xfrm>
        </p:spPr>
        <p:txBody>
          <a:bodyPr>
            <a:normAutofit/>
          </a:bodyPr>
          <a:lstStyle/>
          <a:p>
            <a:pPr fontAlgn="base"/>
            <a:r>
              <a:rPr lang="en-US" sz="3200" dirty="0"/>
              <a:t>Forms 501/501X, Schedule 4,</a:t>
            </a:r>
          </a:p>
          <a:p>
            <a:pPr marL="629435" lvl="1" indent="-305435" fontAlgn="base"/>
            <a:r>
              <a:rPr lang="en-US" sz="3000" dirty="0"/>
              <a:t>Ratio line description (</a:t>
            </a:r>
            <a:r>
              <a:rPr lang="en-US" sz="2800" dirty="0"/>
              <a:t>% cannot be negative and cannot exceed 100%)</a:t>
            </a:r>
            <a:endParaRPr lang="en-US" sz="3200" dirty="0"/>
          </a:p>
          <a:p>
            <a:pPr marL="324000" lvl="1" indent="0" fontAlgn="base">
              <a:buNone/>
            </a:pPr>
            <a:endParaRPr lang="en-US" sz="3000" dirty="0"/>
          </a:p>
          <a:p>
            <a:pPr marL="0" indent="0" fontAlgn="base">
              <a:buNone/>
            </a:pPr>
            <a:endParaRPr lang="en-US" sz="3200" dirty="0"/>
          </a:p>
        </p:txBody>
      </p:sp>
      <p:pic>
        <p:nvPicPr>
          <p:cNvPr id="6" name="Picture 5">
            <a:extLst>
              <a:ext uri="{FF2B5EF4-FFF2-40B4-BE49-F238E27FC236}">
                <a16:creationId xmlns:a16="http://schemas.microsoft.com/office/drawing/2014/main" id="{50FC2BA9-BBC4-53C1-7EA2-15EC48D6AE9B}"/>
              </a:ext>
            </a:extLst>
          </p:cNvPr>
          <p:cNvPicPr>
            <a:picLocks noChangeAspect="1"/>
          </p:cNvPicPr>
          <p:nvPr/>
        </p:nvPicPr>
        <p:blipFill rotWithShape="1">
          <a:blip r:embed="rId3"/>
          <a:srcRect l="3009" t="14611" r="21344" b="31145"/>
          <a:stretch/>
        </p:blipFill>
        <p:spPr>
          <a:xfrm>
            <a:off x="712977" y="4430844"/>
            <a:ext cx="10329274" cy="922788"/>
          </a:xfrm>
          <a:prstGeom prst="rect">
            <a:avLst/>
          </a:prstGeom>
        </p:spPr>
      </p:pic>
    </p:spTree>
    <p:extLst>
      <p:ext uri="{BB962C8B-B14F-4D97-AF65-F5344CB8AC3E}">
        <p14:creationId xmlns:p14="http://schemas.microsoft.com/office/powerpoint/2010/main" val="2886854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Fiduciary tax year 2023 proposed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503852" y="2136710"/>
            <a:ext cx="11238359" cy="4565173"/>
          </a:xfrm>
        </p:spPr>
        <p:txBody>
          <a:bodyPr>
            <a:normAutofit/>
          </a:bodyPr>
          <a:lstStyle/>
          <a:p>
            <a:pPr fontAlgn="base"/>
            <a:r>
              <a:rPr lang="en-US" sz="3200" dirty="0"/>
              <a:t>Forms 501/501X, New NOL Schedule 7</a:t>
            </a:r>
          </a:p>
          <a:p>
            <a:pPr marL="629435" lvl="1" indent="-305435" fontAlgn="base"/>
            <a:r>
              <a:rPr lang="en-US" sz="3000" dirty="0"/>
              <a:t>Add NOL Schedule</a:t>
            </a:r>
          </a:p>
          <a:p>
            <a:pPr marL="899435" lvl="2" indent="-305435" fontAlgn="base"/>
            <a:r>
              <a:rPr lang="en-US" sz="2800" dirty="0"/>
              <a:t>Header</a:t>
            </a:r>
          </a:p>
          <a:p>
            <a:pPr marL="899435" lvl="2" indent="-305435" fontAlgn="base"/>
            <a:r>
              <a:rPr lang="en-US" sz="2800" dirty="0"/>
              <a:t>Type of Loss and Portion</a:t>
            </a:r>
          </a:p>
          <a:p>
            <a:pPr marL="899435" lvl="2" indent="-305435" fontAlgn="base"/>
            <a:r>
              <a:rPr lang="en-US" sz="2800" dirty="0"/>
              <a:t>Part I:  Computation</a:t>
            </a:r>
          </a:p>
          <a:p>
            <a:pPr marL="899435" lvl="2" indent="-305435" fontAlgn="base"/>
            <a:r>
              <a:rPr lang="en-US" sz="2800" dirty="0"/>
              <a:t>Part II:  Carryback</a:t>
            </a:r>
          </a:p>
          <a:p>
            <a:pPr marL="324000" lvl="1" indent="0" fontAlgn="base">
              <a:buNone/>
            </a:pPr>
            <a:endParaRPr lang="en-US" sz="3000" dirty="0"/>
          </a:p>
          <a:p>
            <a:pPr marL="324000" lvl="1" indent="0" fontAlgn="base">
              <a:buNone/>
            </a:pPr>
            <a:endParaRPr lang="en-US" sz="3000" dirty="0"/>
          </a:p>
        </p:txBody>
      </p:sp>
    </p:spTree>
    <p:extLst>
      <p:ext uri="{BB962C8B-B14F-4D97-AF65-F5344CB8AC3E}">
        <p14:creationId xmlns:p14="http://schemas.microsoft.com/office/powerpoint/2010/main" val="1029129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DE54CD-8086-4B56-B324-73D0F0064225}"/>
              </a:ext>
            </a:extLst>
          </p:cNvPr>
          <p:cNvSpPr>
            <a:spLocks noGrp="1"/>
          </p:cNvSpPr>
          <p:nvPr>
            <p:ph type="subTitle" idx="1"/>
          </p:nvPr>
        </p:nvSpPr>
        <p:spPr>
          <a:xfrm>
            <a:off x="599227" y="3165677"/>
            <a:ext cx="10993546" cy="2522811"/>
          </a:xfrm>
        </p:spPr>
        <p:txBody>
          <a:bodyPr/>
          <a:lstStyle/>
          <a:p>
            <a:r>
              <a:rPr lang="en-US" dirty="0"/>
              <a:t>Corporate income tax</a:t>
            </a:r>
          </a:p>
        </p:txBody>
      </p:sp>
    </p:spTree>
    <p:extLst>
      <p:ext uri="{BB962C8B-B14F-4D97-AF65-F5344CB8AC3E}">
        <p14:creationId xmlns:p14="http://schemas.microsoft.com/office/powerpoint/2010/main" val="225812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9DF7EDE-CFAB-38E8-D2D0-144C866B6ACA}"/>
              </a:ext>
            </a:extLst>
          </p:cNvPr>
          <p:cNvSpPr>
            <a:spLocks noGrp="1"/>
          </p:cNvSpPr>
          <p:nvPr>
            <p:ph type="subTitle" idx="1"/>
          </p:nvPr>
        </p:nvSpPr>
        <p:spPr/>
        <p:txBody>
          <a:bodyPr/>
          <a:lstStyle/>
          <a:p>
            <a:r>
              <a:rPr lang="en-US" dirty="0"/>
              <a:t>Chester Cook</a:t>
            </a:r>
          </a:p>
        </p:txBody>
      </p:sp>
      <p:sp>
        <p:nvSpPr>
          <p:cNvPr id="3" name="Text Placeholder 2">
            <a:extLst>
              <a:ext uri="{FF2B5EF4-FFF2-40B4-BE49-F238E27FC236}">
                <a16:creationId xmlns:a16="http://schemas.microsoft.com/office/drawing/2014/main" id="{E456BFA4-2008-DAAD-C463-355A883B0787}"/>
              </a:ext>
            </a:extLst>
          </p:cNvPr>
          <p:cNvSpPr>
            <a:spLocks noGrp="1"/>
          </p:cNvSpPr>
          <p:nvPr>
            <p:ph type="body" sz="half" idx="2"/>
          </p:nvPr>
        </p:nvSpPr>
        <p:spPr/>
        <p:txBody>
          <a:bodyPr>
            <a:normAutofit lnSpcReduction="10000"/>
          </a:bodyPr>
          <a:lstStyle/>
          <a:p>
            <a:r>
              <a:rPr lang="en-US" dirty="0"/>
              <a:t>Deputy Commissioner</a:t>
            </a:r>
          </a:p>
        </p:txBody>
      </p:sp>
      <p:sp>
        <p:nvSpPr>
          <p:cNvPr id="5" name="Title 4">
            <a:extLst>
              <a:ext uri="{FF2B5EF4-FFF2-40B4-BE49-F238E27FC236}">
                <a16:creationId xmlns:a16="http://schemas.microsoft.com/office/drawing/2014/main" id="{4F21593C-35C6-512C-46BC-D2A1026C692F}"/>
              </a:ext>
            </a:extLst>
          </p:cNvPr>
          <p:cNvSpPr>
            <a:spLocks noGrp="1"/>
          </p:cNvSpPr>
          <p:nvPr>
            <p:ph type="title"/>
          </p:nvPr>
        </p:nvSpPr>
        <p:spPr/>
        <p:txBody>
          <a:bodyPr/>
          <a:lstStyle/>
          <a:p>
            <a:r>
              <a:rPr lang="en-US" dirty="0">
                <a:solidFill>
                  <a:srgbClr val="002060"/>
                </a:solidFill>
              </a:rPr>
              <a:t>Opening Remarks</a:t>
            </a:r>
            <a:endParaRPr lang="en-US" dirty="0"/>
          </a:p>
        </p:txBody>
      </p:sp>
    </p:spTree>
    <p:extLst>
      <p:ext uri="{BB962C8B-B14F-4D97-AF65-F5344CB8AC3E}">
        <p14:creationId xmlns:p14="http://schemas.microsoft.com/office/powerpoint/2010/main" val="1308590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Corporate Tax Year 2023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581191" y="1912775"/>
            <a:ext cx="11168433" cy="4532629"/>
          </a:xfrm>
        </p:spPr>
        <p:txBody>
          <a:bodyPr>
            <a:normAutofit/>
          </a:bodyPr>
          <a:lstStyle/>
          <a:p>
            <a:r>
              <a:rPr lang="en-US" sz="3200" dirty="0"/>
              <a:t>Form 600S and 600, Schedule 1</a:t>
            </a:r>
          </a:p>
          <a:p>
            <a:pPr lvl="1"/>
            <a:r>
              <a:rPr lang="en-US" sz="3000" dirty="0"/>
              <a:t>New line for Passive Loss/Capital Loss Deduction</a:t>
            </a:r>
          </a:p>
          <a:p>
            <a:pPr lvl="1"/>
            <a:endParaRPr lang="en-US" sz="3000" dirty="0"/>
          </a:p>
          <a:p>
            <a:endParaRPr lang="en-US" sz="3200" dirty="0"/>
          </a:p>
          <a:p>
            <a:pPr marL="630000" lvl="2" indent="0">
              <a:buNone/>
            </a:pPr>
            <a:endParaRPr lang="en-US" sz="2800" dirty="0"/>
          </a:p>
          <a:p>
            <a:pPr lvl="1"/>
            <a:endParaRPr lang="en-US" sz="3000" dirty="0"/>
          </a:p>
        </p:txBody>
      </p:sp>
      <p:pic>
        <p:nvPicPr>
          <p:cNvPr id="5" name="Picture 4">
            <a:extLst>
              <a:ext uri="{FF2B5EF4-FFF2-40B4-BE49-F238E27FC236}">
                <a16:creationId xmlns:a16="http://schemas.microsoft.com/office/drawing/2014/main" id="{1C3A170A-12E6-9758-0E61-47983C529600}"/>
              </a:ext>
            </a:extLst>
          </p:cNvPr>
          <p:cNvPicPr>
            <a:picLocks noChangeAspect="1"/>
          </p:cNvPicPr>
          <p:nvPr/>
        </p:nvPicPr>
        <p:blipFill rotWithShape="1">
          <a:blip r:embed="rId3"/>
          <a:srcRect b="79406"/>
          <a:stretch/>
        </p:blipFill>
        <p:spPr>
          <a:xfrm>
            <a:off x="581191" y="3569758"/>
            <a:ext cx="10385977" cy="443568"/>
          </a:xfrm>
          <a:prstGeom prst="rect">
            <a:avLst/>
          </a:prstGeom>
        </p:spPr>
      </p:pic>
      <p:pic>
        <p:nvPicPr>
          <p:cNvPr id="8" name="Picture 7">
            <a:extLst>
              <a:ext uri="{FF2B5EF4-FFF2-40B4-BE49-F238E27FC236}">
                <a16:creationId xmlns:a16="http://schemas.microsoft.com/office/drawing/2014/main" id="{83042DB5-65AD-772A-AAA4-1CA003865375}"/>
              </a:ext>
            </a:extLst>
          </p:cNvPr>
          <p:cNvPicPr>
            <a:picLocks noChangeAspect="1"/>
          </p:cNvPicPr>
          <p:nvPr/>
        </p:nvPicPr>
        <p:blipFill>
          <a:blip r:embed="rId4"/>
          <a:stretch>
            <a:fillRect/>
          </a:stretch>
        </p:blipFill>
        <p:spPr>
          <a:xfrm>
            <a:off x="581191" y="4207029"/>
            <a:ext cx="9810750" cy="2238375"/>
          </a:xfrm>
          <a:prstGeom prst="rect">
            <a:avLst/>
          </a:prstGeom>
        </p:spPr>
      </p:pic>
    </p:spTree>
    <p:extLst>
      <p:ext uri="{BB962C8B-B14F-4D97-AF65-F5344CB8AC3E}">
        <p14:creationId xmlns:p14="http://schemas.microsoft.com/office/powerpoint/2010/main" val="1083353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Corporate tax year 2023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457201" y="2108717"/>
            <a:ext cx="10599575" cy="4336687"/>
          </a:xfrm>
        </p:spPr>
        <p:txBody>
          <a:bodyPr>
            <a:normAutofit/>
          </a:bodyPr>
          <a:lstStyle/>
          <a:p>
            <a:r>
              <a:rPr lang="en-US" sz="3200" dirty="0"/>
              <a:t>Forms 600S and 600S, GA NOL Carry Forward Worksheet </a:t>
            </a:r>
          </a:p>
          <a:p>
            <a:pPr lvl="1"/>
            <a:r>
              <a:rPr lang="en-US" sz="3000" dirty="0"/>
              <a:t>Added Current Year Loss Types</a:t>
            </a:r>
          </a:p>
          <a:p>
            <a:pPr lvl="2"/>
            <a:r>
              <a:rPr lang="en-US" sz="2800" dirty="0"/>
              <a:t>Normal Loss</a:t>
            </a:r>
          </a:p>
          <a:p>
            <a:pPr lvl="2"/>
            <a:r>
              <a:rPr lang="en-US" sz="2800" dirty="0"/>
              <a:t>Farm Loss</a:t>
            </a:r>
          </a:p>
          <a:p>
            <a:pPr lvl="2"/>
            <a:r>
              <a:rPr lang="en-US" sz="2800" dirty="0"/>
              <a:t>Insurance Loss</a:t>
            </a:r>
          </a:p>
          <a:p>
            <a:endParaRPr lang="en-US" sz="3200" dirty="0"/>
          </a:p>
          <a:p>
            <a:pPr marL="630000" lvl="2" indent="0">
              <a:buNone/>
            </a:pPr>
            <a:endParaRPr lang="en-US" sz="2800" dirty="0"/>
          </a:p>
          <a:p>
            <a:pPr lvl="1"/>
            <a:endParaRPr lang="en-US" sz="3000" dirty="0"/>
          </a:p>
        </p:txBody>
      </p:sp>
    </p:spTree>
    <p:extLst>
      <p:ext uri="{BB962C8B-B14F-4D97-AF65-F5344CB8AC3E}">
        <p14:creationId xmlns:p14="http://schemas.microsoft.com/office/powerpoint/2010/main" val="639721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Corporate tax year 2023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720007" y="2136709"/>
            <a:ext cx="11029617" cy="4308695"/>
          </a:xfrm>
        </p:spPr>
        <p:txBody>
          <a:bodyPr>
            <a:normAutofit/>
          </a:bodyPr>
          <a:lstStyle/>
          <a:p>
            <a:r>
              <a:rPr lang="en-US" sz="3200" dirty="0"/>
              <a:t>Form 600, Consolidated Returns</a:t>
            </a:r>
          </a:p>
          <a:p>
            <a:pPr lvl="1"/>
            <a:r>
              <a:rPr lang="en-US" sz="3000" dirty="0"/>
              <a:t>HB 1058:  Affiliated groups no longer need approval to file consolidated returns</a:t>
            </a:r>
          </a:p>
          <a:p>
            <a:pPr lvl="1"/>
            <a:r>
              <a:rPr lang="en-US" sz="3000" dirty="0"/>
              <a:t>Checkbox to Cease Consolidated Approval</a:t>
            </a:r>
            <a:endParaRPr lang="en-US" sz="2800" dirty="0"/>
          </a:p>
          <a:p>
            <a:pPr marL="324000" lvl="1" indent="0">
              <a:buNone/>
            </a:pPr>
            <a:endParaRPr lang="en-US" sz="3000" dirty="0"/>
          </a:p>
        </p:txBody>
      </p:sp>
      <p:pic>
        <p:nvPicPr>
          <p:cNvPr id="5" name="Picture 4">
            <a:extLst>
              <a:ext uri="{FF2B5EF4-FFF2-40B4-BE49-F238E27FC236}">
                <a16:creationId xmlns:a16="http://schemas.microsoft.com/office/drawing/2014/main" id="{E2D46D51-CA68-4AE1-B411-6E7E23FEA176}"/>
              </a:ext>
            </a:extLst>
          </p:cNvPr>
          <p:cNvPicPr>
            <a:picLocks noChangeAspect="1"/>
          </p:cNvPicPr>
          <p:nvPr/>
        </p:nvPicPr>
        <p:blipFill>
          <a:blip r:embed="rId3"/>
          <a:stretch>
            <a:fillRect/>
          </a:stretch>
        </p:blipFill>
        <p:spPr>
          <a:xfrm>
            <a:off x="1036403" y="4787724"/>
            <a:ext cx="9648825" cy="1504950"/>
          </a:xfrm>
          <a:prstGeom prst="rect">
            <a:avLst/>
          </a:prstGeom>
        </p:spPr>
      </p:pic>
    </p:spTree>
    <p:extLst>
      <p:ext uri="{BB962C8B-B14F-4D97-AF65-F5344CB8AC3E}">
        <p14:creationId xmlns:p14="http://schemas.microsoft.com/office/powerpoint/2010/main" val="96171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Corporate tax year 2023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457201" y="2099387"/>
            <a:ext cx="10870162" cy="4346017"/>
          </a:xfrm>
        </p:spPr>
        <p:txBody>
          <a:bodyPr>
            <a:normAutofit/>
          </a:bodyPr>
          <a:lstStyle/>
          <a:p>
            <a:r>
              <a:rPr lang="en-US" sz="3200" dirty="0"/>
              <a:t>Form 600, New Schedule 12</a:t>
            </a:r>
          </a:p>
          <a:p>
            <a:pPr lvl="1"/>
            <a:r>
              <a:rPr lang="en-US" sz="3000" dirty="0"/>
              <a:t>Members to be Included in the Georgia Consolidated Group</a:t>
            </a:r>
          </a:p>
          <a:p>
            <a:pPr marL="324000" lvl="1" indent="0">
              <a:buNone/>
            </a:pPr>
            <a:endParaRPr lang="en-US" sz="3000" dirty="0"/>
          </a:p>
        </p:txBody>
      </p:sp>
      <p:pic>
        <p:nvPicPr>
          <p:cNvPr id="4" name="Picture 3">
            <a:extLst>
              <a:ext uri="{FF2B5EF4-FFF2-40B4-BE49-F238E27FC236}">
                <a16:creationId xmlns:a16="http://schemas.microsoft.com/office/drawing/2014/main" id="{DDB72E58-6A96-771F-7A7A-FDFAD17C3D49}"/>
              </a:ext>
            </a:extLst>
          </p:cNvPr>
          <p:cNvPicPr>
            <a:picLocks noChangeAspect="1"/>
          </p:cNvPicPr>
          <p:nvPr/>
        </p:nvPicPr>
        <p:blipFill>
          <a:blip r:embed="rId3"/>
          <a:stretch>
            <a:fillRect/>
          </a:stretch>
        </p:blipFill>
        <p:spPr>
          <a:xfrm>
            <a:off x="457201" y="3429001"/>
            <a:ext cx="11010800" cy="3016404"/>
          </a:xfrm>
          <a:prstGeom prst="rect">
            <a:avLst/>
          </a:prstGeom>
        </p:spPr>
      </p:pic>
    </p:spTree>
    <p:extLst>
      <p:ext uri="{BB962C8B-B14F-4D97-AF65-F5344CB8AC3E}">
        <p14:creationId xmlns:p14="http://schemas.microsoft.com/office/powerpoint/2010/main" val="2876491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DE54CD-8086-4B56-B324-73D0F0064225}"/>
              </a:ext>
            </a:extLst>
          </p:cNvPr>
          <p:cNvSpPr>
            <a:spLocks noGrp="1"/>
          </p:cNvSpPr>
          <p:nvPr>
            <p:ph type="subTitle" idx="1"/>
          </p:nvPr>
        </p:nvSpPr>
        <p:spPr>
          <a:xfrm>
            <a:off x="599227" y="3165677"/>
            <a:ext cx="10993546" cy="2522811"/>
          </a:xfrm>
        </p:spPr>
        <p:txBody>
          <a:bodyPr/>
          <a:lstStyle/>
          <a:p>
            <a:r>
              <a:rPr lang="en-US" dirty="0"/>
              <a:t>Partnership</a:t>
            </a:r>
          </a:p>
        </p:txBody>
      </p:sp>
    </p:spTree>
    <p:extLst>
      <p:ext uri="{BB962C8B-B14F-4D97-AF65-F5344CB8AC3E}">
        <p14:creationId xmlns:p14="http://schemas.microsoft.com/office/powerpoint/2010/main" val="3453344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partnership  - proposed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581191" y="2015411"/>
            <a:ext cx="11168433" cy="4429993"/>
          </a:xfrm>
        </p:spPr>
        <p:txBody>
          <a:bodyPr>
            <a:normAutofit/>
          </a:bodyPr>
          <a:lstStyle/>
          <a:p>
            <a:r>
              <a:rPr lang="en-US" sz="3200" dirty="0"/>
              <a:t>Form 700, NOL Schedule 1</a:t>
            </a:r>
          </a:p>
          <a:p>
            <a:pPr lvl="1"/>
            <a:r>
              <a:rPr lang="en-US" sz="3000" dirty="0"/>
              <a:t>New line for Passive Loss/Capital Loss Deduction</a:t>
            </a:r>
          </a:p>
          <a:p>
            <a:pPr marL="324000" lvl="1" indent="0">
              <a:buNone/>
            </a:pPr>
            <a:endParaRPr lang="en-US" sz="3000" dirty="0"/>
          </a:p>
          <a:p>
            <a:endParaRPr lang="en-US" sz="3200" dirty="0"/>
          </a:p>
          <a:p>
            <a:pPr marL="630000" lvl="2" indent="0">
              <a:buNone/>
            </a:pPr>
            <a:endParaRPr lang="en-US" sz="2800" dirty="0"/>
          </a:p>
          <a:p>
            <a:pPr lvl="1"/>
            <a:endParaRPr lang="en-US" sz="3000" dirty="0"/>
          </a:p>
        </p:txBody>
      </p:sp>
      <p:sp>
        <p:nvSpPr>
          <p:cNvPr id="9" name="Rectangle 8">
            <a:extLst>
              <a:ext uri="{FF2B5EF4-FFF2-40B4-BE49-F238E27FC236}">
                <a16:creationId xmlns:a16="http://schemas.microsoft.com/office/drawing/2014/main" id="{61110B59-1B03-62E7-2A3B-9294C49FF6A1}"/>
              </a:ext>
            </a:extLst>
          </p:cNvPr>
          <p:cNvSpPr/>
          <p:nvPr/>
        </p:nvSpPr>
        <p:spPr>
          <a:xfrm>
            <a:off x="905854" y="4982198"/>
            <a:ext cx="153825" cy="222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9C24A85-2651-19AC-0B32-3C826B4680F9}"/>
              </a:ext>
            </a:extLst>
          </p:cNvPr>
          <p:cNvSpPr/>
          <p:nvPr/>
        </p:nvSpPr>
        <p:spPr>
          <a:xfrm>
            <a:off x="905854" y="5300254"/>
            <a:ext cx="153825" cy="222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00C98C8-7B0A-8BEE-706E-668898680190}"/>
              </a:ext>
            </a:extLst>
          </p:cNvPr>
          <p:cNvPicPr>
            <a:picLocks noChangeAspect="1"/>
          </p:cNvPicPr>
          <p:nvPr/>
        </p:nvPicPr>
        <p:blipFill>
          <a:blip r:embed="rId3"/>
          <a:stretch>
            <a:fillRect/>
          </a:stretch>
        </p:blipFill>
        <p:spPr>
          <a:xfrm>
            <a:off x="442376" y="3715799"/>
            <a:ext cx="11354512" cy="2532797"/>
          </a:xfrm>
          <a:prstGeom prst="rect">
            <a:avLst/>
          </a:prstGeom>
        </p:spPr>
      </p:pic>
    </p:spTree>
    <p:extLst>
      <p:ext uri="{BB962C8B-B14F-4D97-AF65-F5344CB8AC3E}">
        <p14:creationId xmlns:p14="http://schemas.microsoft.com/office/powerpoint/2010/main" val="812297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Partnership – Schedule 7 Apportionment</a:t>
            </a:r>
          </a:p>
        </p:txBody>
      </p:sp>
      <p:sp>
        <p:nvSpPr>
          <p:cNvPr id="9" name="Rectangle 8">
            <a:extLst>
              <a:ext uri="{FF2B5EF4-FFF2-40B4-BE49-F238E27FC236}">
                <a16:creationId xmlns:a16="http://schemas.microsoft.com/office/drawing/2014/main" id="{61110B59-1B03-62E7-2A3B-9294C49FF6A1}"/>
              </a:ext>
            </a:extLst>
          </p:cNvPr>
          <p:cNvSpPr/>
          <p:nvPr/>
        </p:nvSpPr>
        <p:spPr>
          <a:xfrm>
            <a:off x="905854" y="4982198"/>
            <a:ext cx="153825" cy="222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9C24A85-2651-19AC-0B32-3C826B4680F9}"/>
              </a:ext>
            </a:extLst>
          </p:cNvPr>
          <p:cNvSpPr/>
          <p:nvPr/>
        </p:nvSpPr>
        <p:spPr>
          <a:xfrm>
            <a:off x="905854" y="5300254"/>
            <a:ext cx="153825" cy="222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2">
            <a:extLst>
              <a:ext uri="{FF2B5EF4-FFF2-40B4-BE49-F238E27FC236}">
                <a16:creationId xmlns:a16="http://schemas.microsoft.com/office/drawing/2014/main" id="{F63759D2-B5A1-6CC9-DB78-DC7EDC640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766" y="4259352"/>
            <a:ext cx="9230215" cy="208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C53B91D-D6DF-EDEB-F924-C688BA5C33E4}"/>
              </a:ext>
            </a:extLst>
          </p:cNvPr>
          <p:cNvSpPr txBox="1"/>
          <p:nvPr/>
        </p:nvSpPr>
        <p:spPr>
          <a:xfrm>
            <a:off x="684720" y="2025732"/>
            <a:ext cx="9139504" cy="1938992"/>
          </a:xfrm>
          <a:prstGeom prst="rect">
            <a:avLst/>
          </a:prstGeom>
          <a:noFill/>
        </p:spPr>
        <p:txBody>
          <a:bodyPr wrap="square">
            <a:spAutoFit/>
          </a:bodyPr>
          <a:lstStyle/>
          <a:p>
            <a:pPr rtl="0">
              <a:buFont typeface="Arial" panose="020B0604020202020204" pitchFamily="34" charset="0"/>
              <a:buChar char="•"/>
            </a:pPr>
            <a:r>
              <a:rPr lang="en-US" sz="2400" dirty="0"/>
              <a:t> Two types of Ratios </a:t>
            </a:r>
          </a:p>
          <a:p>
            <a:pPr marL="742950" lvl="1" indent="-285750" rtl="0">
              <a:buFont typeface="Arial" panose="020B0604020202020204" pitchFamily="34" charset="0"/>
              <a:buChar char="•"/>
            </a:pPr>
            <a:r>
              <a:rPr lang="en-US" sz="2400" dirty="0"/>
              <a:t>Within and outside of Georgia income sources</a:t>
            </a:r>
          </a:p>
          <a:p>
            <a:pPr marL="742950" lvl="1" indent="-285750" rtl="0">
              <a:buFont typeface="Arial" panose="020B0604020202020204" pitchFamily="34" charset="0"/>
              <a:buChar char="•"/>
            </a:pPr>
            <a:r>
              <a:rPr lang="en-US" sz="2400" dirty="0"/>
              <a:t>Only Georgia income sources </a:t>
            </a:r>
          </a:p>
          <a:p>
            <a:pPr rtl="0">
              <a:buFont typeface="Arial" panose="020B0604020202020204" pitchFamily="34" charset="0"/>
              <a:buChar char="•"/>
            </a:pPr>
            <a:r>
              <a:rPr lang="en-US" sz="2400" dirty="0"/>
              <a:t> Computed on Schedule 7, rolls up to Schedule 2</a:t>
            </a:r>
          </a:p>
          <a:p>
            <a:pPr rtl="0">
              <a:buFont typeface="Arial" panose="020B0604020202020204" pitchFamily="34" charset="0"/>
              <a:buChar char="•"/>
            </a:pPr>
            <a:r>
              <a:rPr lang="en-US" sz="2400" dirty="0"/>
              <a:t> Ratio should not be rounded up</a:t>
            </a:r>
          </a:p>
        </p:txBody>
      </p:sp>
    </p:spTree>
    <p:extLst>
      <p:ext uri="{BB962C8B-B14F-4D97-AF65-F5344CB8AC3E}">
        <p14:creationId xmlns:p14="http://schemas.microsoft.com/office/powerpoint/2010/main" val="2867351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DE54CD-8086-4B56-B324-73D0F0064225}"/>
              </a:ext>
            </a:extLst>
          </p:cNvPr>
          <p:cNvSpPr>
            <a:spLocks noGrp="1"/>
          </p:cNvSpPr>
          <p:nvPr>
            <p:ph type="subTitle" idx="1"/>
          </p:nvPr>
        </p:nvSpPr>
        <p:spPr>
          <a:xfrm>
            <a:off x="599227" y="3165677"/>
            <a:ext cx="10993546" cy="2522811"/>
          </a:xfrm>
        </p:spPr>
        <p:txBody>
          <a:bodyPr/>
          <a:lstStyle/>
          <a:p>
            <a:r>
              <a:rPr lang="en-US" dirty="0"/>
              <a:t>Tax Credits</a:t>
            </a:r>
          </a:p>
        </p:txBody>
      </p:sp>
    </p:spTree>
    <p:extLst>
      <p:ext uri="{BB962C8B-B14F-4D97-AF65-F5344CB8AC3E}">
        <p14:creationId xmlns:p14="http://schemas.microsoft.com/office/powerpoint/2010/main" val="71963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Tax Credits tax year 2023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494522" y="2024743"/>
            <a:ext cx="11247690" cy="4677140"/>
          </a:xfrm>
        </p:spPr>
        <p:txBody>
          <a:bodyPr>
            <a:normAutofit/>
          </a:bodyPr>
          <a:lstStyle/>
          <a:p>
            <a:pPr marL="306000" lvl="1" fontAlgn="base"/>
            <a:r>
              <a:rPr lang="en-US" sz="3000" dirty="0"/>
              <a:t>Tax Credits</a:t>
            </a:r>
          </a:p>
          <a:p>
            <a:pPr marL="629435" lvl="1" indent="-305435" fontAlgn="base"/>
            <a:r>
              <a:rPr lang="en-US" sz="3000" dirty="0"/>
              <a:t>Added credit codes </a:t>
            </a:r>
          </a:p>
          <a:p>
            <a:pPr marL="899435" lvl="2" indent="-305435" fontAlgn="base"/>
            <a:r>
              <a:rPr lang="en-US" sz="2800" dirty="0"/>
              <a:t>150:  Qualified Law Enforcement Donation Credit</a:t>
            </a:r>
          </a:p>
          <a:p>
            <a:pPr marL="899435" lvl="2" indent="-305435" fontAlgn="base"/>
            <a:r>
              <a:rPr lang="en-US" sz="2800" dirty="0"/>
              <a:t>151:  Qualified Foster Child Donation Credit</a:t>
            </a:r>
          </a:p>
          <a:p>
            <a:pPr marL="899435" lvl="2" indent="-305435" fontAlgn="base"/>
            <a:r>
              <a:rPr lang="en-US" sz="2800" dirty="0"/>
              <a:t>152:  Historic Rehabilitation Credit for Historic Homes 2023 and 2024</a:t>
            </a:r>
          </a:p>
          <a:p>
            <a:pPr marL="899435" lvl="2" indent="-305435" fontAlgn="base"/>
            <a:r>
              <a:rPr lang="en-US" sz="2800" dirty="0"/>
              <a:t>153:  Historic Rehabilitation Credit for Other Certified Structures 2023 through 2027</a:t>
            </a:r>
          </a:p>
          <a:p>
            <a:pPr marL="324000" lvl="1" indent="0" fontAlgn="base">
              <a:buNone/>
            </a:pPr>
            <a:endParaRPr lang="en-US" sz="3000" dirty="0"/>
          </a:p>
          <a:p>
            <a:pPr marL="305435" indent="-305435"/>
            <a:endParaRPr lang="en-US" sz="3000" dirty="0">
              <a:cs typeface="Calibri" panose="020F0502020204030204"/>
            </a:endParaRPr>
          </a:p>
        </p:txBody>
      </p:sp>
    </p:spTree>
    <p:extLst>
      <p:ext uri="{BB962C8B-B14F-4D97-AF65-F5344CB8AC3E}">
        <p14:creationId xmlns:p14="http://schemas.microsoft.com/office/powerpoint/2010/main" val="3017344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Tax credits year 2023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712596" y="2295331"/>
            <a:ext cx="11029616" cy="4406552"/>
          </a:xfrm>
        </p:spPr>
        <p:txBody>
          <a:bodyPr>
            <a:normAutofit/>
          </a:bodyPr>
          <a:lstStyle/>
          <a:p>
            <a:pPr marL="306000" lvl="1" fontAlgn="base"/>
            <a:r>
              <a:rPr lang="en-US" sz="3000" dirty="0"/>
              <a:t>Tax Credits</a:t>
            </a:r>
          </a:p>
          <a:p>
            <a:pPr marL="629435" lvl="1" indent="-305435" fontAlgn="base"/>
            <a:r>
              <a:rPr lang="en-US" sz="3000" dirty="0"/>
              <a:t>Remove credit codes </a:t>
            </a:r>
          </a:p>
          <a:p>
            <a:pPr marL="899435" lvl="2" indent="-305435" fontAlgn="base"/>
            <a:r>
              <a:rPr lang="en-US" sz="2800" dirty="0"/>
              <a:t>108:  Qualified Transportation Credit</a:t>
            </a:r>
          </a:p>
          <a:p>
            <a:pPr marL="899435" lvl="2" indent="-305435" fontAlgn="base"/>
            <a:r>
              <a:rPr lang="en-US" sz="2800" dirty="0"/>
              <a:t>116:  Low Emission Vehicle Credit</a:t>
            </a:r>
          </a:p>
          <a:p>
            <a:pPr marL="899435" lvl="2" indent="-305435" fontAlgn="base"/>
            <a:r>
              <a:rPr lang="en-US" sz="2800" dirty="0"/>
              <a:t>117:  Zero Emission Vehicle Credit</a:t>
            </a:r>
          </a:p>
          <a:p>
            <a:pPr marL="324000" lvl="1" indent="0" fontAlgn="base">
              <a:buNone/>
            </a:pPr>
            <a:endParaRPr lang="en-US" sz="3000" dirty="0"/>
          </a:p>
          <a:p>
            <a:pPr marL="305435" indent="-305435"/>
            <a:endParaRPr lang="en-US" sz="3000" dirty="0">
              <a:cs typeface="Calibri" panose="020F0502020204030204"/>
            </a:endParaRPr>
          </a:p>
        </p:txBody>
      </p:sp>
    </p:spTree>
    <p:extLst>
      <p:ext uri="{BB962C8B-B14F-4D97-AF65-F5344CB8AC3E}">
        <p14:creationId xmlns:p14="http://schemas.microsoft.com/office/powerpoint/2010/main" val="196292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Georgia special refund</a:t>
            </a:r>
          </a:p>
        </p:txBody>
      </p:sp>
      <p:pic>
        <p:nvPicPr>
          <p:cNvPr id="7" name="Picture 6">
            <a:extLst>
              <a:ext uri="{FF2B5EF4-FFF2-40B4-BE49-F238E27FC236}">
                <a16:creationId xmlns:a16="http://schemas.microsoft.com/office/drawing/2014/main" id="{3B3013BD-236D-20F2-4473-43ABCEB7C8F4}"/>
              </a:ext>
            </a:extLst>
          </p:cNvPr>
          <p:cNvPicPr>
            <a:picLocks noChangeAspect="1"/>
          </p:cNvPicPr>
          <p:nvPr/>
        </p:nvPicPr>
        <p:blipFill>
          <a:blip r:embed="rId3"/>
          <a:stretch>
            <a:fillRect/>
          </a:stretch>
        </p:blipFill>
        <p:spPr>
          <a:xfrm>
            <a:off x="1122744" y="1988026"/>
            <a:ext cx="9363919" cy="4561909"/>
          </a:xfrm>
          <a:prstGeom prst="rect">
            <a:avLst/>
          </a:prstGeom>
        </p:spPr>
      </p:pic>
    </p:spTree>
    <p:extLst>
      <p:ext uri="{BB962C8B-B14F-4D97-AF65-F5344CB8AC3E}">
        <p14:creationId xmlns:p14="http://schemas.microsoft.com/office/powerpoint/2010/main" val="1693384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Tax Credits tax year 2023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360784" y="1792683"/>
            <a:ext cx="11118620" cy="4751785"/>
          </a:xfrm>
        </p:spPr>
        <p:txBody>
          <a:bodyPr>
            <a:normAutofit/>
          </a:bodyPr>
          <a:lstStyle/>
          <a:p>
            <a:pPr marL="306000" lvl="1" fontAlgn="base"/>
            <a:r>
              <a:rPr lang="en-US" sz="3000" dirty="0"/>
              <a:t>IT-QJ 2022, </a:t>
            </a:r>
            <a:r>
              <a:rPr lang="en-US" sz="2800" dirty="0"/>
              <a:t>Update Section C. Project Category</a:t>
            </a:r>
          </a:p>
          <a:p>
            <a:pPr marL="576000" lvl="2" fontAlgn="base"/>
            <a:r>
              <a:rPr lang="en-US" sz="2600" dirty="0"/>
              <a:t>Replaced location with full address + county</a:t>
            </a:r>
          </a:p>
          <a:p>
            <a:pPr marL="306000" lvl="2" indent="0" fontAlgn="base">
              <a:buNone/>
            </a:pPr>
            <a:endParaRPr lang="en-US" sz="900" dirty="0"/>
          </a:p>
          <a:p>
            <a:pPr marL="306000" lvl="2" indent="0" fontAlgn="base">
              <a:buNone/>
            </a:pPr>
            <a:r>
              <a:rPr lang="en-US" sz="2800" dirty="0"/>
              <a:t>									</a:t>
            </a:r>
            <a:endParaRPr lang="en-US" sz="3000" dirty="0"/>
          </a:p>
          <a:p>
            <a:pPr marL="305435" indent="-305435"/>
            <a:endParaRPr lang="en-US" sz="3000" dirty="0">
              <a:cs typeface="Calibri" panose="020F0502020204030204"/>
            </a:endParaRPr>
          </a:p>
        </p:txBody>
      </p:sp>
    </p:spTree>
    <p:extLst>
      <p:ext uri="{BB962C8B-B14F-4D97-AF65-F5344CB8AC3E}">
        <p14:creationId xmlns:p14="http://schemas.microsoft.com/office/powerpoint/2010/main" val="784372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Tax Credits tax year 2023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447869" y="2080727"/>
            <a:ext cx="11294343" cy="4621156"/>
          </a:xfrm>
        </p:spPr>
        <p:txBody>
          <a:bodyPr>
            <a:normAutofit/>
          </a:bodyPr>
          <a:lstStyle/>
          <a:p>
            <a:pPr marL="306000" lvl="1" fontAlgn="base"/>
            <a:r>
              <a:rPr lang="en-US" sz="3000" dirty="0"/>
              <a:t>New IT-QJ 2023</a:t>
            </a:r>
          </a:p>
          <a:p>
            <a:pPr marL="576000" lvl="2" fontAlgn="base"/>
            <a:r>
              <a:rPr lang="en-US" sz="2800" dirty="0">
                <a:cs typeface="Calibri" panose="020F0502020204030204"/>
              </a:rPr>
              <a:t>For taxable years beginning on or after January 1, 2023, organizations exempt from tax pursuant to Code Section 48-7-25 are “taxpayers” only to extend that a trade or business operated by such organization generates unrelated business income as defined in Section512 of the Internal Revenue Code.  </a:t>
            </a:r>
          </a:p>
          <a:p>
            <a:pPr marL="576000" lvl="2" fontAlgn="base"/>
            <a:r>
              <a:rPr lang="en-US" sz="2800" dirty="0">
                <a:cs typeface="Calibri" panose="020F0502020204030204"/>
              </a:rPr>
              <a:t>Such taxpayers qualify to claim the credit only for the projects and investments related to such trade or business and can only elect jobs for such trade or business to qualify as new quality jobs.</a:t>
            </a:r>
          </a:p>
        </p:txBody>
      </p:sp>
    </p:spTree>
    <p:extLst>
      <p:ext uri="{BB962C8B-B14F-4D97-AF65-F5344CB8AC3E}">
        <p14:creationId xmlns:p14="http://schemas.microsoft.com/office/powerpoint/2010/main" val="2438784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Tax Credits tax year 2023 changes</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372421" y="1906073"/>
            <a:ext cx="11367821" cy="4478569"/>
          </a:xfrm>
        </p:spPr>
        <p:txBody>
          <a:bodyPr>
            <a:normAutofit/>
          </a:bodyPr>
          <a:lstStyle/>
          <a:p>
            <a:pPr marL="306000" lvl="1" fontAlgn="base"/>
            <a:r>
              <a:rPr lang="en-US" sz="3000" dirty="0"/>
              <a:t>QEE Individual threshold amounts</a:t>
            </a:r>
          </a:p>
          <a:p>
            <a:pPr marL="918000" lvl="3" fontAlgn="base">
              <a:spcBef>
                <a:spcPts val="0"/>
              </a:spcBef>
              <a:spcAft>
                <a:spcPts val="0"/>
              </a:spcAft>
            </a:pPr>
            <a:r>
              <a:rPr lang="en-US" sz="2600" dirty="0">
                <a:cs typeface="Calibri" panose="020F0502020204030204"/>
              </a:rPr>
              <a:t>Single, Head of household, Married Filing Separately - $2,500</a:t>
            </a:r>
          </a:p>
          <a:p>
            <a:pPr marL="918000" lvl="3" fontAlgn="base">
              <a:spcBef>
                <a:spcPts val="0"/>
              </a:spcBef>
              <a:spcAft>
                <a:spcPts val="0"/>
              </a:spcAft>
            </a:pPr>
            <a:r>
              <a:rPr lang="en-US" sz="2600" dirty="0">
                <a:cs typeface="Calibri" panose="020F0502020204030204"/>
              </a:rPr>
              <a:t>Married filing jointly - $5,000</a:t>
            </a:r>
          </a:p>
          <a:p>
            <a:pPr marL="918000" lvl="3" fontAlgn="base"/>
            <a:endParaRPr lang="en-US" sz="2600" dirty="0">
              <a:cs typeface="Calibri" panose="020F0502020204030204"/>
            </a:endParaRPr>
          </a:p>
        </p:txBody>
      </p:sp>
    </p:spTree>
    <p:extLst>
      <p:ext uri="{BB962C8B-B14F-4D97-AF65-F5344CB8AC3E}">
        <p14:creationId xmlns:p14="http://schemas.microsoft.com/office/powerpoint/2010/main" val="431444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Tax Year 2024</a:t>
            </a:r>
          </a:p>
        </p:txBody>
      </p:sp>
      <p:sp>
        <p:nvSpPr>
          <p:cNvPr id="3" name="Content Placeholder 2">
            <a:extLst>
              <a:ext uri="{FF2B5EF4-FFF2-40B4-BE49-F238E27FC236}">
                <a16:creationId xmlns:a16="http://schemas.microsoft.com/office/drawing/2014/main" id="{5915D864-8725-42D4-B040-409A12101C57}"/>
              </a:ext>
            </a:extLst>
          </p:cNvPr>
          <p:cNvSpPr>
            <a:spLocks noGrp="1"/>
          </p:cNvSpPr>
          <p:nvPr>
            <p:ph idx="1"/>
          </p:nvPr>
        </p:nvSpPr>
        <p:spPr>
          <a:xfrm>
            <a:off x="653142" y="2062065"/>
            <a:ext cx="10226351" cy="4385388"/>
          </a:xfrm>
        </p:spPr>
        <p:txBody>
          <a:bodyPr>
            <a:normAutofit/>
          </a:bodyPr>
          <a:lstStyle/>
          <a:p>
            <a:pPr marL="306000" lvl="1" fontAlgn="base"/>
            <a:r>
              <a:rPr lang="en-US" sz="3000" dirty="0"/>
              <a:t>Individual</a:t>
            </a:r>
          </a:p>
          <a:p>
            <a:pPr marL="576000" lvl="2" fontAlgn="base"/>
            <a:r>
              <a:rPr lang="en-US" sz="2800" dirty="0">
                <a:cs typeface="Calibri" panose="020F0502020204030204"/>
              </a:rPr>
              <a:t>Standard Deduction Changes</a:t>
            </a:r>
          </a:p>
          <a:p>
            <a:pPr marL="918000" lvl="3" fontAlgn="base"/>
            <a:r>
              <a:rPr lang="en-US" sz="2600" dirty="0">
                <a:cs typeface="Calibri" panose="020F0502020204030204"/>
              </a:rPr>
              <a:t>Single, Head of Household, or Married filing separately</a:t>
            </a:r>
          </a:p>
          <a:p>
            <a:pPr marL="1278000" lvl="4" fontAlgn="base"/>
            <a:r>
              <a:rPr lang="en-US" sz="2400" dirty="0">
                <a:cs typeface="Calibri" panose="020F0502020204030204"/>
              </a:rPr>
              <a:t>$12,000</a:t>
            </a:r>
          </a:p>
          <a:p>
            <a:pPr marL="918000" lvl="3" fontAlgn="base"/>
            <a:r>
              <a:rPr lang="en-US" sz="2600" dirty="0">
                <a:cs typeface="Calibri" panose="020F0502020204030204"/>
              </a:rPr>
              <a:t>Married filing jointly</a:t>
            </a:r>
          </a:p>
          <a:p>
            <a:pPr marL="1278000" lvl="4" fontAlgn="base"/>
            <a:r>
              <a:rPr lang="en-US" sz="2400" dirty="0">
                <a:cs typeface="Calibri" panose="020F0502020204030204"/>
              </a:rPr>
              <a:t>$24,000</a:t>
            </a:r>
          </a:p>
          <a:p>
            <a:pPr marL="918000" lvl="3" fontAlgn="base"/>
            <a:r>
              <a:rPr lang="en-US" sz="2600" dirty="0">
                <a:cs typeface="Calibri" panose="020F0502020204030204"/>
              </a:rPr>
              <a:t>After December 31, 2023, there are no more additional $1,300 deductions for taxpayers who are age 65 or older or blind.</a:t>
            </a:r>
          </a:p>
          <a:p>
            <a:pPr marL="918000" lvl="3" fontAlgn="base"/>
            <a:endParaRPr lang="en-US" sz="2600" dirty="0">
              <a:cs typeface="Calibri" panose="020F0502020204030204"/>
            </a:endParaRPr>
          </a:p>
        </p:txBody>
      </p:sp>
    </p:spTree>
    <p:extLst>
      <p:ext uri="{BB962C8B-B14F-4D97-AF65-F5344CB8AC3E}">
        <p14:creationId xmlns:p14="http://schemas.microsoft.com/office/powerpoint/2010/main" val="3965106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4F15-E6A3-91C5-C6FC-65FA8452C480}"/>
              </a:ext>
            </a:extLst>
          </p:cNvPr>
          <p:cNvSpPr>
            <a:spLocks noGrp="1"/>
          </p:cNvSpPr>
          <p:nvPr>
            <p:ph type="title"/>
          </p:nvPr>
        </p:nvSpPr>
        <p:spPr>
          <a:xfrm>
            <a:off x="2318952" y="723263"/>
            <a:ext cx="7303169" cy="1076325"/>
          </a:xfrm>
        </p:spPr>
        <p:txBody>
          <a:bodyPr/>
          <a:lstStyle/>
          <a:p>
            <a:r>
              <a:rPr lang="en-US" dirty="0"/>
              <a:t>DOR Website Resources</a:t>
            </a:r>
          </a:p>
        </p:txBody>
      </p:sp>
      <p:sp>
        <p:nvSpPr>
          <p:cNvPr id="3" name="Content Placeholder 2">
            <a:extLst>
              <a:ext uri="{FF2B5EF4-FFF2-40B4-BE49-F238E27FC236}">
                <a16:creationId xmlns:a16="http://schemas.microsoft.com/office/drawing/2014/main" id="{877B0187-45CE-CD16-AC2E-1F6DAE7B7350}"/>
              </a:ext>
            </a:extLst>
          </p:cNvPr>
          <p:cNvSpPr>
            <a:spLocks noGrp="1"/>
          </p:cNvSpPr>
          <p:nvPr>
            <p:ph idx="1"/>
          </p:nvPr>
        </p:nvSpPr>
        <p:spPr>
          <a:xfrm>
            <a:off x="7046477" y="2611395"/>
            <a:ext cx="4447366" cy="3947512"/>
          </a:xfrm>
        </p:spPr>
        <p:txBody>
          <a:bodyPr>
            <a:normAutofit fontScale="85000" lnSpcReduction="20000"/>
          </a:bodyPr>
          <a:lstStyle/>
          <a:p>
            <a:pPr marL="0" indent="0">
              <a:buNone/>
            </a:pPr>
            <a:r>
              <a:rPr lang="en-US" sz="2800" i="1" dirty="0">
                <a:solidFill>
                  <a:srgbClr val="002060"/>
                </a:solidFill>
              </a:rPr>
              <a:t>Ask DORIS </a:t>
            </a:r>
            <a:r>
              <a:rPr lang="en-US" sz="2800" dirty="0">
                <a:solidFill>
                  <a:srgbClr val="002060"/>
                </a:solidFill>
              </a:rPr>
              <a:t>is a chat bot that will assist with finding items on the DOR web page.</a:t>
            </a:r>
          </a:p>
          <a:p>
            <a:pPr marL="0" indent="0">
              <a:buNone/>
            </a:pPr>
            <a:endParaRPr lang="en-US" sz="2800" dirty="0">
              <a:solidFill>
                <a:srgbClr val="002060"/>
              </a:solidFill>
            </a:endParaRPr>
          </a:p>
          <a:p>
            <a:pPr marL="0" indent="0">
              <a:buNone/>
            </a:pPr>
            <a:r>
              <a:rPr lang="en-US" sz="2800" dirty="0">
                <a:solidFill>
                  <a:srgbClr val="002060"/>
                </a:solidFill>
              </a:rPr>
              <a:t>Just click on Taxes and DORIS will appear at the bottom of your screen.</a:t>
            </a:r>
          </a:p>
          <a:p>
            <a:pPr marL="0" indent="0">
              <a:buNone/>
            </a:pPr>
            <a:endParaRPr lang="en-US" sz="2800" dirty="0">
              <a:solidFill>
                <a:srgbClr val="002060"/>
              </a:solidFill>
            </a:endParaRPr>
          </a:p>
          <a:p>
            <a:pPr marL="0" indent="0">
              <a:buNone/>
            </a:pPr>
            <a:r>
              <a:rPr lang="en-US" sz="2800" dirty="0">
                <a:solidFill>
                  <a:srgbClr val="002060"/>
                </a:solidFill>
              </a:rPr>
              <a:t>The more you ask the more we add.</a:t>
            </a:r>
          </a:p>
          <a:p>
            <a:pPr marL="0" indent="0">
              <a:buNone/>
            </a:pPr>
            <a:endParaRPr lang="en-US" sz="2800" dirty="0">
              <a:solidFill>
                <a:srgbClr val="002060"/>
              </a:solidFill>
            </a:endParaRPr>
          </a:p>
          <a:p>
            <a:pPr marL="0" indent="0">
              <a:buNone/>
            </a:pPr>
            <a:endParaRPr lang="en-US" dirty="0">
              <a:solidFill>
                <a:srgbClr val="002060"/>
              </a:solidFill>
            </a:endParaRPr>
          </a:p>
        </p:txBody>
      </p:sp>
      <p:pic>
        <p:nvPicPr>
          <p:cNvPr id="5" name="Picture 4" descr="Graphical user interface, application">
            <a:extLst>
              <a:ext uri="{FF2B5EF4-FFF2-40B4-BE49-F238E27FC236}">
                <a16:creationId xmlns:a16="http://schemas.microsoft.com/office/drawing/2014/main" id="{DB556684-9424-CD61-F577-C9CAD5E8762F}"/>
              </a:ext>
            </a:extLst>
          </p:cNvPr>
          <p:cNvPicPr>
            <a:picLocks noChangeAspect="1"/>
          </p:cNvPicPr>
          <p:nvPr/>
        </p:nvPicPr>
        <p:blipFill>
          <a:blip r:embed="rId2"/>
          <a:stretch>
            <a:fillRect/>
          </a:stretch>
        </p:blipFill>
        <p:spPr>
          <a:xfrm>
            <a:off x="832022" y="2067697"/>
            <a:ext cx="5730155" cy="4322413"/>
          </a:xfrm>
          <a:prstGeom prst="rect">
            <a:avLst/>
          </a:prstGeom>
        </p:spPr>
      </p:pic>
    </p:spTree>
    <p:extLst>
      <p:ext uri="{BB962C8B-B14F-4D97-AF65-F5344CB8AC3E}">
        <p14:creationId xmlns:p14="http://schemas.microsoft.com/office/powerpoint/2010/main" val="2257453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729049" y="620499"/>
            <a:ext cx="10214975" cy="1125472"/>
          </a:xfrm>
        </p:spPr>
        <p:txBody>
          <a:bodyPr>
            <a:noAutofit/>
          </a:bodyPr>
          <a:lstStyle/>
          <a:p>
            <a:r>
              <a:rPr lang="en-US" dirty="0"/>
              <a:t>DOR Website Resources</a:t>
            </a:r>
          </a:p>
        </p:txBody>
      </p:sp>
      <p:sp>
        <p:nvSpPr>
          <p:cNvPr id="19" name="Shape 19"/>
          <p:cNvSpPr txBox="1">
            <a:spLocks noGrp="1"/>
          </p:cNvSpPr>
          <p:nvPr>
            <p:ph type="body" idx="1"/>
          </p:nvPr>
        </p:nvSpPr>
        <p:spPr>
          <a:xfrm>
            <a:off x="457199" y="2034746"/>
            <a:ext cx="10884091" cy="4637903"/>
          </a:xfrm>
        </p:spPr>
        <p:txBody>
          <a:bodyPr>
            <a:normAutofit fontScale="85000" lnSpcReduction="20000"/>
          </a:bodyPr>
          <a:lstStyle/>
          <a:p>
            <a:r>
              <a:rPr lang="en-US" sz="2600" dirty="0">
                <a:solidFill>
                  <a:schemeClr val="tx2"/>
                </a:solidFill>
              </a:rPr>
              <a:t>For help on GTC</a:t>
            </a:r>
            <a:endParaRPr lang="en-US" sz="2600" dirty="0">
              <a:solidFill>
                <a:schemeClr val="tx2"/>
              </a:solidFill>
              <a:hlinkClick r:id="rId3">
                <a:extLst>
                  <a:ext uri="{A12FA001-AC4F-418D-AE19-62706E023703}">
                    <ahyp:hlinkClr xmlns:ahyp="http://schemas.microsoft.com/office/drawing/2018/hyperlinkcolor" val="tx"/>
                  </a:ext>
                </a:extLst>
              </a:hlinkClick>
            </a:endParaRPr>
          </a:p>
          <a:p>
            <a:pPr marL="0" indent="0">
              <a:buNone/>
            </a:pPr>
            <a:r>
              <a:rPr lang="en-US" sz="2600" dirty="0">
                <a:solidFill>
                  <a:srgbClr val="95350A"/>
                </a:solidFill>
              </a:rPr>
              <a:t>     </a:t>
            </a:r>
            <a:r>
              <a:rPr lang="en-US" sz="2600" dirty="0">
                <a:solidFill>
                  <a:srgbClr val="95350A"/>
                </a:solidFill>
                <a:hlinkClick r:id="rId3">
                  <a:extLst>
                    <a:ext uri="{A12FA001-AC4F-418D-AE19-62706E023703}">
                      <ahyp:hlinkClr xmlns:ahyp="http://schemas.microsoft.com/office/drawing/2018/hyperlinkcolor" val="tx"/>
                    </a:ext>
                  </a:extLst>
                </a:hlinkClick>
              </a:rPr>
              <a:t>dor.georgia.gov/</a:t>
            </a:r>
            <a:r>
              <a:rPr lang="en-US" sz="2600" dirty="0" err="1">
                <a:solidFill>
                  <a:srgbClr val="95350A"/>
                </a:solidFill>
                <a:hlinkClick r:id="rId3">
                  <a:extLst>
                    <a:ext uri="{A12FA001-AC4F-418D-AE19-62706E023703}">
                      <ahyp:hlinkClr xmlns:ahyp="http://schemas.microsoft.com/office/drawing/2018/hyperlinkcolor" val="tx"/>
                    </a:ext>
                  </a:extLst>
                </a:hlinkClick>
              </a:rPr>
              <a:t>georgia</a:t>
            </a:r>
            <a:r>
              <a:rPr lang="en-US" sz="2600" dirty="0">
                <a:solidFill>
                  <a:srgbClr val="95350A"/>
                </a:solidFill>
                <a:hlinkClick r:id="rId3">
                  <a:extLst>
                    <a:ext uri="{A12FA001-AC4F-418D-AE19-62706E023703}">
                      <ahyp:hlinkClr xmlns:ahyp="http://schemas.microsoft.com/office/drawing/2018/hyperlinkcolor" val="tx"/>
                    </a:ext>
                  </a:extLst>
                </a:hlinkClick>
              </a:rPr>
              <a:t>-tax-center-help</a:t>
            </a:r>
            <a:endParaRPr lang="en-US" sz="2600" dirty="0">
              <a:solidFill>
                <a:srgbClr val="95350A"/>
              </a:solidFill>
            </a:endParaRPr>
          </a:p>
          <a:p>
            <a:pPr marL="0" indent="0">
              <a:buNone/>
            </a:pPr>
            <a:endParaRPr lang="en-US" sz="2600" dirty="0">
              <a:solidFill>
                <a:srgbClr val="95350A"/>
              </a:solidFill>
            </a:endParaRPr>
          </a:p>
          <a:p>
            <a:r>
              <a:rPr lang="en-US" sz="2600" dirty="0">
                <a:solidFill>
                  <a:schemeClr val="tx2"/>
                </a:solidFill>
              </a:rPr>
              <a:t>How to submit tax credit pre-approval videos</a:t>
            </a:r>
          </a:p>
          <a:p>
            <a:pPr marL="0" indent="0">
              <a:buNone/>
            </a:pPr>
            <a:r>
              <a:rPr lang="en-US" sz="2600" dirty="0">
                <a:solidFill>
                  <a:srgbClr val="95350A"/>
                </a:solidFill>
              </a:rPr>
              <a:t>     </a:t>
            </a:r>
            <a:r>
              <a:rPr lang="en-US" sz="2600" dirty="0">
                <a:solidFill>
                  <a:srgbClr val="95350A"/>
                </a:solidFill>
                <a:hlinkClick r:id="rId4">
                  <a:extLst>
                    <a:ext uri="{A12FA001-AC4F-418D-AE19-62706E023703}">
                      <ahyp:hlinkClr xmlns:ahyp="http://schemas.microsoft.com/office/drawing/2018/hyperlinkcolor" val="tx"/>
                    </a:ext>
                  </a:extLst>
                </a:hlinkClick>
              </a:rPr>
              <a:t>https://dor.georgia.gov/media/videos</a:t>
            </a:r>
            <a:endParaRPr lang="en-US" sz="2600" dirty="0">
              <a:solidFill>
                <a:srgbClr val="95350A"/>
              </a:solidFill>
            </a:endParaRPr>
          </a:p>
          <a:p>
            <a:pPr marL="0" indent="0">
              <a:buNone/>
            </a:pPr>
            <a:endParaRPr lang="en-US" sz="2600" dirty="0"/>
          </a:p>
          <a:p>
            <a:r>
              <a:rPr lang="en-US" sz="2600" dirty="0">
                <a:solidFill>
                  <a:schemeClr val="tx2"/>
                </a:solidFill>
              </a:rPr>
              <a:t>Summary on each credit type: </a:t>
            </a:r>
            <a:r>
              <a:rPr lang="en-US" sz="2600" dirty="0">
                <a:solidFill>
                  <a:srgbClr val="95350A"/>
                </a:solidFill>
                <a:hlinkClick r:id="rId5">
                  <a:extLst>
                    <a:ext uri="{A12FA001-AC4F-418D-AE19-62706E023703}">
                      <ahyp:hlinkClr xmlns:ahyp="http://schemas.microsoft.com/office/drawing/2018/hyperlinkcolor" val="tx"/>
                    </a:ext>
                  </a:extLst>
                </a:hlinkClick>
              </a:rPr>
              <a:t>https://dor.georgia.gov/sites/dor.georgia.gov/files/related_files/document/LATP/Publication/Credit%20summaries%209.19.18.pdf</a:t>
            </a:r>
            <a:endParaRPr lang="en-US" sz="2600" dirty="0">
              <a:solidFill>
                <a:srgbClr val="95350A"/>
              </a:solidFill>
            </a:endParaRPr>
          </a:p>
          <a:p>
            <a:endParaRPr lang="en-US" sz="2600" dirty="0">
              <a:solidFill>
                <a:srgbClr val="95350A"/>
              </a:solidFill>
            </a:endParaRPr>
          </a:p>
          <a:p>
            <a:pPr>
              <a:spcBef>
                <a:spcPts val="0"/>
              </a:spcBef>
            </a:pPr>
            <a:r>
              <a:rPr lang="en-US" sz="2600" dirty="0"/>
              <a:t>Tax Professional Web Link</a:t>
            </a:r>
          </a:p>
          <a:p>
            <a:pPr marL="324000" lvl="1" indent="0">
              <a:spcBef>
                <a:spcPts val="0"/>
              </a:spcBef>
              <a:buNone/>
            </a:pPr>
            <a:r>
              <a:rPr lang="en-US" sz="2600" dirty="0">
                <a:solidFill>
                  <a:srgbClr val="95350A"/>
                </a:solidFill>
                <a:hlinkClick r:id="rId6">
                  <a:extLst>
                    <a:ext uri="{A12FA001-AC4F-418D-AE19-62706E023703}">
                      <ahyp:hlinkClr xmlns:ahyp="http://schemas.microsoft.com/office/drawing/2018/hyperlinkcolor" val="tx"/>
                    </a:ext>
                  </a:extLst>
                </a:hlinkClick>
              </a:rPr>
              <a:t>https://dor.georgia.gov/information-tax-professionals</a:t>
            </a:r>
            <a:endParaRPr lang="en-US" sz="2600" dirty="0">
              <a:solidFill>
                <a:srgbClr val="95350A"/>
              </a:solidFill>
            </a:endParaRPr>
          </a:p>
          <a:p>
            <a:pPr marL="0" indent="0">
              <a:buNone/>
            </a:pPr>
            <a:endParaRPr lang="en-US" sz="2800" dirty="0">
              <a:solidFill>
                <a:srgbClr val="95350A"/>
              </a:solidFill>
            </a:endParaRPr>
          </a:p>
          <a:p>
            <a:pPr marL="0" indent="0">
              <a:buNone/>
            </a:pPr>
            <a:endParaRPr lang="en-US" dirty="0"/>
          </a:p>
        </p:txBody>
      </p:sp>
    </p:spTree>
    <p:extLst>
      <p:ext uri="{BB962C8B-B14F-4D97-AF65-F5344CB8AC3E}">
        <p14:creationId xmlns:p14="http://schemas.microsoft.com/office/powerpoint/2010/main" val="371722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019827" y="763742"/>
            <a:ext cx="10152345" cy="912530"/>
          </a:xfrm>
        </p:spPr>
        <p:txBody>
          <a:bodyPr>
            <a:normAutofit/>
          </a:bodyPr>
          <a:lstStyle/>
          <a:p>
            <a:r>
              <a:rPr lang="en-US" dirty="0"/>
              <a:t>Taxpayer Services Email</a:t>
            </a:r>
          </a:p>
        </p:txBody>
      </p:sp>
      <p:sp>
        <p:nvSpPr>
          <p:cNvPr id="19" name="Shape 19"/>
          <p:cNvSpPr txBox="1">
            <a:spLocks noGrp="1"/>
          </p:cNvSpPr>
          <p:nvPr>
            <p:ph type="body" idx="1"/>
          </p:nvPr>
        </p:nvSpPr>
        <p:spPr>
          <a:xfrm>
            <a:off x="457199" y="2549704"/>
            <a:ext cx="5896947" cy="3943169"/>
          </a:xfrm>
        </p:spPr>
        <p:txBody>
          <a:bodyPr>
            <a:normAutofit fontScale="92500" lnSpcReduction="20000"/>
          </a:bodyPr>
          <a:lstStyle/>
          <a:p>
            <a:pPr>
              <a:spcBef>
                <a:spcPts val="0"/>
              </a:spcBef>
            </a:pPr>
            <a:r>
              <a:rPr lang="en-US" sz="2400" dirty="0">
                <a:solidFill>
                  <a:srgbClr val="002060"/>
                </a:solidFill>
              </a:rPr>
              <a:t>Tax Professional Hotline</a:t>
            </a:r>
          </a:p>
          <a:p>
            <a:pPr marL="324000" lvl="1" indent="0">
              <a:spcBef>
                <a:spcPts val="0"/>
              </a:spcBef>
              <a:buNone/>
            </a:pPr>
            <a:r>
              <a:rPr lang="en-US" sz="2200" b="0" i="0" dirty="0">
                <a:solidFill>
                  <a:srgbClr val="95350A"/>
                </a:solidFill>
                <a:effectLst/>
                <a:hlinkClick r:id="rId3">
                  <a:extLst>
                    <a:ext uri="{A12FA001-AC4F-418D-AE19-62706E023703}">
                      <ahyp:hlinkClr xmlns:ahyp="http://schemas.microsoft.com/office/drawing/2018/hyperlinkcolor" val="tx"/>
                    </a:ext>
                  </a:extLst>
                </a:hlinkClick>
              </a:rPr>
              <a:t>revenue.incometaxcpa@dor.ga.gov</a:t>
            </a:r>
            <a:endParaRPr lang="en-US" sz="2200" b="0" i="0" dirty="0">
              <a:solidFill>
                <a:srgbClr val="95350A"/>
              </a:solidFill>
              <a:effectLst/>
            </a:endParaRPr>
          </a:p>
          <a:p>
            <a:pPr marL="209700" indent="-342900">
              <a:spcBef>
                <a:spcPts val="0"/>
              </a:spcBef>
            </a:pPr>
            <a:endParaRPr lang="en-US" sz="2400" dirty="0">
              <a:solidFill>
                <a:srgbClr val="95350A"/>
              </a:solidFill>
            </a:endParaRPr>
          </a:p>
          <a:p>
            <a:pPr>
              <a:spcBef>
                <a:spcPts val="0"/>
              </a:spcBef>
            </a:pPr>
            <a:r>
              <a:rPr lang="en-US" sz="2400" b="0" i="0" dirty="0">
                <a:solidFill>
                  <a:srgbClr val="002060"/>
                </a:solidFill>
                <a:effectLst/>
              </a:rPr>
              <a:t>Tax Credits</a:t>
            </a:r>
          </a:p>
          <a:p>
            <a:pPr marL="0" indent="0">
              <a:spcBef>
                <a:spcPts val="0"/>
              </a:spcBef>
              <a:buNone/>
            </a:pPr>
            <a:r>
              <a:rPr lang="en-US" sz="2400" dirty="0">
                <a:solidFill>
                  <a:srgbClr val="002060"/>
                </a:solidFill>
              </a:rPr>
              <a:t>     </a:t>
            </a:r>
            <a:r>
              <a:rPr lang="en-US" sz="2400" b="0" i="0" dirty="0">
                <a:solidFill>
                  <a:srgbClr val="95350A"/>
                </a:solidFill>
                <a:effectLst/>
                <a:hlinkClick r:id="rId4">
                  <a:extLst>
                    <a:ext uri="{A12FA001-AC4F-418D-AE19-62706E023703}">
                      <ahyp:hlinkClr xmlns:ahyp="http://schemas.microsoft.com/office/drawing/2018/hyperlinkcolor" val="tx"/>
                    </a:ext>
                  </a:extLst>
                </a:hlinkClick>
              </a:rPr>
              <a:t>taxcredits.inquiries@dor.ga.gov</a:t>
            </a:r>
            <a:endParaRPr lang="en-US" sz="2400" b="0" i="0" dirty="0">
              <a:solidFill>
                <a:srgbClr val="95350A"/>
              </a:solidFill>
              <a:effectLst/>
            </a:endParaRPr>
          </a:p>
          <a:p>
            <a:pPr marL="0" indent="0">
              <a:spcBef>
                <a:spcPts val="0"/>
              </a:spcBef>
              <a:buNone/>
            </a:pPr>
            <a:endParaRPr lang="en-US" sz="2400" dirty="0">
              <a:solidFill>
                <a:srgbClr val="002060"/>
              </a:solidFill>
            </a:endParaRPr>
          </a:p>
          <a:p>
            <a:pPr>
              <a:spcBef>
                <a:spcPts val="0"/>
              </a:spcBef>
            </a:pPr>
            <a:r>
              <a:rPr lang="en-US" sz="2400" b="0" i="0" dirty="0">
                <a:solidFill>
                  <a:srgbClr val="002060"/>
                </a:solidFill>
                <a:effectLst/>
              </a:rPr>
              <a:t>Individual Income Tax &amp; Net Operating Losses</a:t>
            </a:r>
          </a:p>
          <a:p>
            <a:pPr marL="0" indent="0">
              <a:spcBef>
                <a:spcPts val="0"/>
              </a:spcBef>
              <a:buNone/>
            </a:pPr>
            <a:r>
              <a:rPr lang="en-US" sz="2400" b="0" i="0" dirty="0">
                <a:solidFill>
                  <a:srgbClr val="002060"/>
                </a:solidFill>
                <a:effectLst/>
              </a:rPr>
              <a:t>     </a:t>
            </a:r>
            <a:r>
              <a:rPr lang="en-US" sz="2400" b="0" i="0" dirty="0">
                <a:solidFill>
                  <a:srgbClr val="95350A"/>
                </a:solidFill>
                <a:effectLst/>
                <a:hlinkClick r:id="rId5">
                  <a:extLst>
                    <a:ext uri="{A12FA001-AC4F-418D-AE19-62706E023703}">
                      <ahyp:hlinkClr xmlns:ahyp="http://schemas.microsoft.com/office/drawing/2018/hyperlinkcolor" val="tx"/>
                    </a:ext>
                  </a:extLst>
                </a:hlinkClick>
              </a:rPr>
              <a:t>revenue.taxpayerservices@dor.ga.</a:t>
            </a:r>
            <a:r>
              <a:rPr lang="en-US" sz="2400" b="0" i="0" dirty="0">
                <a:solidFill>
                  <a:srgbClr val="95350A"/>
                </a:solidFill>
                <a:effectLst/>
              </a:rPr>
              <a:t>gov</a:t>
            </a:r>
          </a:p>
          <a:p>
            <a:pPr marL="0" indent="0">
              <a:spcBef>
                <a:spcPts val="0"/>
              </a:spcBef>
              <a:buNone/>
            </a:pPr>
            <a:endParaRPr lang="en-US" sz="2400" dirty="0">
              <a:solidFill>
                <a:srgbClr val="002060"/>
              </a:solidFill>
            </a:endParaRPr>
          </a:p>
          <a:p>
            <a:pPr>
              <a:spcBef>
                <a:spcPts val="0"/>
              </a:spcBef>
            </a:pPr>
            <a:r>
              <a:rPr lang="en-US" sz="2400" b="0" i="0" dirty="0">
                <a:solidFill>
                  <a:srgbClr val="002060"/>
                </a:solidFill>
                <a:effectLst/>
              </a:rPr>
              <a:t>Corporate Income </a:t>
            </a:r>
            <a:r>
              <a:rPr lang="en-US" sz="2400" dirty="0">
                <a:solidFill>
                  <a:srgbClr val="002060"/>
                </a:solidFill>
              </a:rPr>
              <a:t>Tax</a:t>
            </a:r>
            <a:endParaRPr lang="en-US" sz="2400" b="0" i="0" dirty="0">
              <a:solidFill>
                <a:srgbClr val="002060"/>
              </a:solidFill>
              <a:effectLst/>
            </a:endParaRPr>
          </a:p>
          <a:p>
            <a:pPr marL="0" indent="0">
              <a:spcBef>
                <a:spcPts val="0"/>
              </a:spcBef>
              <a:buNone/>
            </a:pPr>
            <a:r>
              <a:rPr lang="en-US" sz="2400" b="0" i="0" dirty="0">
                <a:solidFill>
                  <a:srgbClr val="002060"/>
                </a:solidFill>
                <a:effectLst/>
              </a:rPr>
              <a:t>     </a:t>
            </a:r>
            <a:r>
              <a:rPr lang="en-US" sz="2400" b="0" i="0" dirty="0">
                <a:solidFill>
                  <a:srgbClr val="95350A"/>
                </a:solidFill>
                <a:effectLst/>
                <a:hlinkClick r:id="rId6">
                  <a:extLst>
                    <a:ext uri="{A12FA001-AC4F-418D-AE19-62706E023703}">
                      <ahyp:hlinkClr xmlns:ahyp="http://schemas.microsoft.com/office/drawing/2018/hyperlinkcolor" val="tx"/>
                    </a:ext>
                  </a:extLst>
                </a:hlinkClick>
              </a:rPr>
              <a:t>corpissues@dor.ga.gov</a:t>
            </a:r>
            <a:endParaRPr lang="en-US" sz="2400" dirty="0">
              <a:solidFill>
                <a:srgbClr val="95350A"/>
              </a:solidFill>
            </a:endParaRPr>
          </a:p>
          <a:p>
            <a:pPr marL="0" indent="0">
              <a:spcBef>
                <a:spcPts val="0"/>
              </a:spcBef>
              <a:buNone/>
            </a:pPr>
            <a:endParaRPr lang="en-US" b="0" i="0" dirty="0">
              <a:solidFill>
                <a:srgbClr val="002060"/>
              </a:solidFill>
              <a:effectLst/>
              <a:latin typeface="Segoe UI" panose="020B0502040204020203" pitchFamily="34" charset="0"/>
            </a:endParaRPr>
          </a:p>
          <a:p>
            <a:pPr>
              <a:spcBef>
                <a:spcPts val="0"/>
              </a:spcBef>
            </a:pPr>
            <a:endParaRPr lang="en-US" b="0" i="0" dirty="0">
              <a:solidFill>
                <a:srgbClr val="002060"/>
              </a:solidFill>
              <a:effectLst/>
              <a:latin typeface="Segoe UI" panose="020B0502040204020203" pitchFamily="34" charset="0"/>
            </a:endParaRPr>
          </a:p>
          <a:p>
            <a:pPr marL="0" indent="0">
              <a:spcBef>
                <a:spcPts val="0"/>
              </a:spcBef>
              <a:buNone/>
            </a:pPr>
            <a:endParaRPr lang="en-US" dirty="0">
              <a:solidFill>
                <a:srgbClr val="002060"/>
              </a:solidFill>
              <a:latin typeface="Segoe UI" panose="020B0502040204020203" pitchFamily="34" charset="0"/>
            </a:endParaRPr>
          </a:p>
          <a:p>
            <a:pPr>
              <a:spcBef>
                <a:spcPts val="0"/>
              </a:spcBef>
            </a:pPr>
            <a:endParaRPr lang="en-US" b="0" i="0" dirty="0">
              <a:solidFill>
                <a:srgbClr val="002060"/>
              </a:solidFill>
              <a:effectLst/>
              <a:latin typeface="Segoe UI" panose="020B0502040204020203" pitchFamily="34" charset="0"/>
            </a:endParaRPr>
          </a:p>
          <a:p>
            <a:pPr marL="0" indent="0" algn="l">
              <a:buNone/>
            </a:pPr>
            <a:endParaRPr lang="en-US" b="0" i="0" dirty="0">
              <a:effectLst/>
              <a:latin typeface="Segoe UI" panose="020B0502040204020203" pitchFamily="34" charset="0"/>
            </a:endParaRPr>
          </a:p>
          <a:p>
            <a:pPr marL="324000" lvl="1" indent="0">
              <a:spcBef>
                <a:spcPts val="0"/>
              </a:spcBef>
              <a:buNone/>
            </a:pPr>
            <a:endParaRPr lang="en-US" dirty="0">
              <a:solidFill>
                <a:srgbClr val="95350A"/>
              </a:solidFill>
            </a:endParaRPr>
          </a:p>
          <a:p>
            <a:pPr marL="324000" lvl="1" indent="0">
              <a:spcBef>
                <a:spcPts val="0"/>
              </a:spcBef>
              <a:buNone/>
            </a:pPr>
            <a:endParaRPr lang="en-US" dirty="0">
              <a:solidFill>
                <a:srgbClr val="95350A"/>
              </a:solidFill>
            </a:endParaRPr>
          </a:p>
          <a:p>
            <a:pPr marL="324000" lvl="1" indent="0">
              <a:spcBef>
                <a:spcPts val="0"/>
              </a:spcBef>
              <a:buNone/>
            </a:pPr>
            <a:endParaRPr lang="en-US" sz="1200" dirty="0">
              <a:solidFill>
                <a:srgbClr val="95350A"/>
              </a:solidFill>
            </a:endParaRPr>
          </a:p>
          <a:p>
            <a:pPr marL="324000" lvl="1" indent="0">
              <a:spcBef>
                <a:spcPts val="0"/>
              </a:spcBef>
              <a:buNone/>
            </a:pPr>
            <a:endParaRPr lang="en-US" sz="1800" b="1" dirty="0">
              <a:solidFill>
                <a:srgbClr val="95350A"/>
              </a:solidFill>
              <a:latin typeface="Veranda"/>
            </a:endParaRPr>
          </a:p>
          <a:p>
            <a:pPr marL="324000" lvl="1" indent="0">
              <a:spcBef>
                <a:spcPts val="0"/>
              </a:spcBef>
              <a:buNone/>
            </a:pPr>
            <a:endParaRPr lang="en-US" dirty="0">
              <a:solidFill>
                <a:srgbClr val="95350A"/>
              </a:solidFill>
            </a:endParaRPr>
          </a:p>
          <a:p>
            <a:pPr marL="0" indent="0">
              <a:buNone/>
            </a:pPr>
            <a:endParaRPr lang="en-US" dirty="0"/>
          </a:p>
        </p:txBody>
      </p:sp>
      <p:sp>
        <p:nvSpPr>
          <p:cNvPr id="6" name="Shape 18">
            <a:extLst>
              <a:ext uri="{FF2B5EF4-FFF2-40B4-BE49-F238E27FC236}">
                <a16:creationId xmlns:a16="http://schemas.microsoft.com/office/drawing/2014/main" id="{8772E480-0D38-7946-44E2-1569234F23E0}"/>
              </a:ext>
            </a:extLst>
          </p:cNvPr>
          <p:cNvSpPr txBox="1">
            <a:spLocks/>
          </p:cNvSpPr>
          <p:nvPr/>
        </p:nvSpPr>
        <p:spPr>
          <a:xfrm>
            <a:off x="518374" y="1804877"/>
            <a:ext cx="10029996" cy="744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rgbClr val="002060"/>
                </a:solidFill>
              </a:rPr>
              <a:t>Allow ten business days for contact.</a:t>
            </a:r>
          </a:p>
        </p:txBody>
      </p:sp>
      <p:sp>
        <p:nvSpPr>
          <p:cNvPr id="2" name="Shape 19">
            <a:extLst>
              <a:ext uri="{FF2B5EF4-FFF2-40B4-BE49-F238E27FC236}">
                <a16:creationId xmlns:a16="http://schemas.microsoft.com/office/drawing/2014/main" id="{324A188D-8B10-A810-4E3D-DDB4EE468A17}"/>
              </a:ext>
            </a:extLst>
          </p:cNvPr>
          <p:cNvSpPr txBox="1">
            <a:spLocks/>
          </p:cNvSpPr>
          <p:nvPr/>
        </p:nvSpPr>
        <p:spPr>
          <a:xfrm>
            <a:off x="6833118" y="2549703"/>
            <a:ext cx="5638800" cy="3943169"/>
          </a:xfrm>
          <a:prstGeom prst="rect">
            <a:avLst/>
          </a:prstGeom>
        </p:spPr>
        <p:txBody>
          <a:bodyPr vert="horz" lIns="91440" tIns="45720" rIns="91440" bIns="45720" rtlCol="0" anchor="t">
            <a:normAutofit fontScale="92500" lnSpcReduction="20000"/>
          </a:bodyPr>
          <a:lstStyle>
            <a:lvl1pPr marL="305984" indent="-305984" algn="l" defTabSz="457178" rtl="0" eaLnBrk="1" latinLnBrk="0" hangingPunct="1">
              <a:spcBef>
                <a:spcPct val="20000"/>
              </a:spcBef>
              <a:spcAft>
                <a:spcPts val="600"/>
              </a:spcAft>
              <a:buClr>
                <a:srgbClr val="E3C475"/>
              </a:buClr>
              <a:buSzPct val="92000"/>
              <a:buFont typeface="Wingdings 2" panose="05020102010507070707" pitchFamily="18" charset="2"/>
              <a:buChar char=""/>
              <a:defRPr sz="1800" kern="1200">
                <a:solidFill>
                  <a:schemeClr val="tx1"/>
                </a:solidFill>
                <a:latin typeface="+mn-lt"/>
                <a:ea typeface="+mn-ea"/>
                <a:cs typeface="+mn-cs"/>
              </a:defRPr>
            </a:lvl1pPr>
            <a:lvl2pPr marL="629968" indent="-305984" algn="l" defTabSz="457178" rtl="0" eaLnBrk="1" latinLnBrk="0" hangingPunct="1">
              <a:spcBef>
                <a:spcPct val="20000"/>
              </a:spcBef>
              <a:spcAft>
                <a:spcPts val="600"/>
              </a:spcAft>
              <a:buClr>
                <a:srgbClr val="E3C475"/>
              </a:buClr>
              <a:buSzPct val="92000"/>
              <a:buFont typeface="Wingdings 2" panose="05020102010507070707" pitchFamily="18" charset="2"/>
              <a:buChar char=""/>
              <a:defRPr sz="1600" kern="1200">
                <a:solidFill>
                  <a:schemeClr val="tx1"/>
                </a:solidFill>
                <a:latin typeface="+mn-lt"/>
                <a:ea typeface="+mn-ea"/>
                <a:cs typeface="+mn-cs"/>
              </a:defRPr>
            </a:lvl2pPr>
            <a:lvl3pPr marL="899956" indent="-269987" algn="l" defTabSz="457178" rtl="0" eaLnBrk="1" latinLnBrk="0" hangingPunct="1">
              <a:spcBef>
                <a:spcPct val="20000"/>
              </a:spcBef>
              <a:spcAft>
                <a:spcPts val="600"/>
              </a:spcAft>
              <a:buClr>
                <a:srgbClr val="E3C475"/>
              </a:buClr>
              <a:buSzPct val="92000"/>
              <a:buFont typeface="Wingdings 2" panose="05020102010507070707" pitchFamily="18" charset="2"/>
              <a:buChar char=""/>
              <a:defRPr sz="1400" kern="1200">
                <a:solidFill>
                  <a:schemeClr val="tx1"/>
                </a:solidFill>
                <a:latin typeface="+mn-lt"/>
                <a:ea typeface="+mn-ea"/>
                <a:cs typeface="+mn-cs"/>
              </a:defRPr>
            </a:lvl3pPr>
            <a:lvl4pPr marL="1241938" indent="-233989" algn="l" defTabSz="457178" rtl="0" eaLnBrk="1" latinLnBrk="0" hangingPunct="1">
              <a:spcBef>
                <a:spcPct val="20000"/>
              </a:spcBef>
              <a:spcAft>
                <a:spcPts val="600"/>
              </a:spcAft>
              <a:buClr>
                <a:srgbClr val="E3C475"/>
              </a:buClr>
              <a:buSzPct val="92000"/>
              <a:buFont typeface="Wingdings 2" panose="05020102010507070707" pitchFamily="18" charset="2"/>
              <a:buChar char=""/>
              <a:defRPr sz="1200" kern="1200">
                <a:solidFill>
                  <a:schemeClr val="tx1"/>
                </a:solidFill>
                <a:latin typeface="+mn-lt"/>
                <a:ea typeface="+mn-ea"/>
                <a:cs typeface="+mn-cs"/>
              </a:defRPr>
            </a:lvl4pPr>
            <a:lvl5pPr marL="1601920" indent="-233989" algn="l" defTabSz="457178" rtl="0" eaLnBrk="1" latinLnBrk="0" hangingPunct="1">
              <a:spcBef>
                <a:spcPct val="20000"/>
              </a:spcBef>
              <a:spcAft>
                <a:spcPts val="600"/>
              </a:spcAft>
              <a:buClr>
                <a:srgbClr val="E3C475"/>
              </a:buClr>
              <a:buSzPct val="92000"/>
              <a:buFont typeface="Wingdings 2" panose="05020102010507070707" pitchFamily="18" charset="2"/>
              <a:buChar char=""/>
              <a:defRPr sz="1200" kern="1200">
                <a:solidFill>
                  <a:schemeClr val="tx1"/>
                </a:solidFill>
                <a:latin typeface="+mn-lt"/>
                <a:ea typeface="+mn-ea"/>
                <a:cs typeface="+mn-cs"/>
              </a:defRPr>
            </a:lvl5pPr>
            <a:lvl6pPr marL="1899906"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890"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876"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861" indent="-228589" algn="l" defTabSz="457178"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pPr>
            <a:r>
              <a:rPr lang="en-US" sz="2400" dirty="0">
                <a:solidFill>
                  <a:srgbClr val="002060"/>
                </a:solidFill>
              </a:rPr>
              <a:t>Withholding Tax</a:t>
            </a:r>
          </a:p>
          <a:p>
            <a:pPr marL="324000" lvl="1" indent="0">
              <a:spcBef>
                <a:spcPts val="0"/>
              </a:spcBef>
              <a:buFont typeface="Wingdings 2" panose="05020102010507070707" pitchFamily="18" charset="2"/>
              <a:buNone/>
            </a:pPr>
            <a:r>
              <a:rPr lang="en-US" sz="2200" dirty="0">
                <a:solidFill>
                  <a:srgbClr val="95350A"/>
                </a:solidFill>
                <a:hlinkClick r:id="rId7">
                  <a:extLst>
                    <a:ext uri="{A12FA001-AC4F-418D-AE19-62706E023703}">
                      <ahyp:hlinkClr xmlns:ahyp="http://schemas.microsoft.com/office/drawing/2018/hyperlinkcolor" val="tx"/>
                    </a:ext>
                  </a:extLst>
                </a:hlinkClick>
              </a:rPr>
              <a:t>Withholding.issues@dor.ga.gov</a:t>
            </a:r>
            <a:endParaRPr lang="en-US" sz="2200" dirty="0">
              <a:solidFill>
                <a:srgbClr val="95350A"/>
              </a:solidFill>
            </a:endParaRPr>
          </a:p>
          <a:p>
            <a:pPr marL="209700" indent="-342900">
              <a:spcBef>
                <a:spcPts val="0"/>
              </a:spcBef>
            </a:pPr>
            <a:endParaRPr lang="en-US" sz="2400" dirty="0">
              <a:solidFill>
                <a:srgbClr val="95350A"/>
              </a:solidFill>
            </a:endParaRPr>
          </a:p>
          <a:p>
            <a:pPr>
              <a:spcBef>
                <a:spcPts val="0"/>
              </a:spcBef>
            </a:pPr>
            <a:r>
              <a:rPr lang="en-US" sz="2400" dirty="0">
                <a:solidFill>
                  <a:srgbClr val="002060"/>
                </a:solidFill>
              </a:rPr>
              <a:t>Sales &amp; Use Tax</a:t>
            </a:r>
          </a:p>
          <a:p>
            <a:pPr marL="0" indent="0">
              <a:spcBef>
                <a:spcPts val="0"/>
              </a:spcBef>
              <a:buFont typeface="Wingdings 2" panose="05020102010507070707" pitchFamily="18" charset="2"/>
              <a:buNone/>
            </a:pPr>
            <a:r>
              <a:rPr lang="en-US" sz="2400" dirty="0">
                <a:solidFill>
                  <a:srgbClr val="002060"/>
                </a:solidFill>
              </a:rPr>
              <a:t>     </a:t>
            </a:r>
            <a:r>
              <a:rPr lang="en-US" sz="2400" dirty="0">
                <a:solidFill>
                  <a:srgbClr val="95350A"/>
                </a:solidFill>
                <a:hlinkClick r:id="rId4">
                  <a:extLst>
                    <a:ext uri="{A12FA001-AC4F-418D-AE19-62706E023703}">
                      <ahyp:hlinkClr xmlns:ahyp="http://schemas.microsoft.com/office/drawing/2018/hyperlinkcolor" val="tx"/>
                    </a:ext>
                  </a:extLst>
                </a:hlinkClick>
              </a:rPr>
              <a:t>salestax.business@dor.ga.gov</a:t>
            </a:r>
            <a:endParaRPr lang="en-US" sz="2400" dirty="0">
              <a:solidFill>
                <a:srgbClr val="95350A"/>
              </a:solidFill>
            </a:endParaRPr>
          </a:p>
          <a:p>
            <a:pPr marL="0" indent="0">
              <a:spcBef>
                <a:spcPts val="0"/>
              </a:spcBef>
              <a:buFont typeface="Wingdings 2" panose="05020102010507070707" pitchFamily="18" charset="2"/>
              <a:buNone/>
            </a:pPr>
            <a:endParaRPr lang="en-US" sz="2400" dirty="0">
              <a:solidFill>
                <a:srgbClr val="002060"/>
              </a:solidFill>
            </a:endParaRPr>
          </a:p>
          <a:p>
            <a:pPr>
              <a:spcBef>
                <a:spcPts val="0"/>
              </a:spcBef>
            </a:pPr>
            <a:r>
              <a:rPr lang="en-US" sz="2400" dirty="0">
                <a:solidFill>
                  <a:srgbClr val="002060"/>
                </a:solidFill>
              </a:rPr>
              <a:t>Sales Tax Contractors</a:t>
            </a:r>
          </a:p>
          <a:p>
            <a:pPr marL="0" indent="0">
              <a:spcBef>
                <a:spcPts val="0"/>
              </a:spcBef>
              <a:buFont typeface="Wingdings 2" panose="05020102010507070707" pitchFamily="18" charset="2"/>
              <a:buNone/>
            </a:pPr>
            <a:r>
              <a:rPr lang="en-US" sz="2400" dirty="0">
                <a:solidFill>
                  <a:srgbClr val="002060"/>
                </a:solidFill>
              </a:rPr>
              <a:t>     </a:t>
            </a:r>
            <a:r>
              <a:rPr lang="en-US" sz="2400" dirty="0">
                <a:solidFill>
                  <a:srgbClr val="95350A"/>
                </a:solidFill>
                <a:hlinkClick r:id="rId5">
                  <a:extLst>
                    <a:ext uri="{A12FA001-AC4F-418D-AE19-62706E023703}">
                      <ahyp:hlinkClr xmlns:ahyp="http://schemas.microsoft.com/office/drawing/2018/hyperlinkcolor" val="tx"/>
                    </a:ext>
                  </a:extLst>
                </a:hlinkClick>
              </a:rPr>
              <a:t>TSD-sales-tax-contractor@dor.ga.</a:t>
            </a:r>
            <a:r>
              <a:rPr lang="en-US" sz="2400" dirty="0">
                <a:solidFill>
                  <a:srgbClr val="95350A"/>
                </a:solidFill>
              </a:rPr>
              <a:t>gov</a:t>
            </a:r>
          </a:p>
          <a:p>
            <a:pPr marL="0" indent="0">
              <a:spcBef>
                <a:spcPts val="0"/>
              </a:spcBef>
              <a:buFont typeface="Wingdings 2" panose="05020102010507070707" pitchFamily="18" charset="2"/>
              <a:buNone/>
            </a:pPr>
            <a:endParaRPr lang="en-US" sz="2400" dirty="0">
              <a:solidFill>
                <a:srgbClr val="002060"/>
              </a:solidFill>
            </a:endParaRPr>
          </a:p>
          <a:p>
            <a:pPr>
              <a:spcBef>
                <a:spcPts val="0"/>
              </a:spcBef>
            </a:pPr>
            <a:r>
              <a:rPr lang="en-US" sz="2400" dirty="0">
                <a:solidFill>
                  <a:srgbClr val="002060"/>
                </a:solidFill>
              </a:rPr>
              <a:t>Motor Fuel &amp; IFTA</a:t>
            </a:r>
          </a:p>
          <a:p>
            <a:pPr marL="0" indent="0">
              <a:spcBef>
                <a:spcPts val="0"/>
              </a:spcBef>
              <a:buFont typeface="Wingdings 2" panose="05020102010507070707" pitchFamily="18" charset="2"/>
              <a:buNone/>
            </a:pPr>
            <a:r>
              <a:rPr lang="en-US" sz="2400" dirty="0">
                <a:solidFill>
                  <a:srgbClr val="002060"/>
                </a:solidFill>
              </a:rPr>
              <a:t>     </a:t>
            </a:r>
            <a:r>
              <a:rPr lang="en-US" sz="2400" dirty="0">
                <a:solidFill>
                  <a:srgbClr val="95350A"/>
                </a:solidFill>
                <a:hlinkClick r:id="rId6">
                  <a:extLst>
                    <a:ext uri="{A12FA001-AC4F-418D-AE19-62706E023703}">
                      <ahyp:hlinkClr xmlns:ahyp="http://schemas.microsoft.com/office/drawing/2018/hyperlinkcolor" val="tx"/>
                    </a:ext>
                  </a:extLst>
                </a:hlinkClick>
              </a:rPr>
              <a:t>motorfuel@dor.ga.gov</a:t>
            </a:r>
            <a:endParaRPr lang="en-US" sz="2400" dirty="0">
              <a:solidFill>
                <a:srgbClr val="95350A"/>
              </a:solidFill>
            </a:endParaRPr>
          </a:p>
          <a:p>
            <a:pPr marL="0" indent="0">
              <a:spcBef>
                <a:spcPts val="0"/>
              </a:spcBef>
              <a:buFont typeface="Wingdings 2" panose="05020102010507070707" pitchFamily="18" charset="2"/>
              <a:buNone/>
            </a:pPr>
            <a:endParaRPr lang="en-US" dirty="0">
              <a:solidFill>
                <a:srgbClr val="002060"/>
              </a:solidFill>
              <a:latin typeface="Segoe UI" panose="020B0502040204020203" pitchFamily="34" charset="0"/>
            </a:endParaRPr>
          </a:p>
          <a:p>
            <a:pPr>
              <a:spcBef>
                <a:spcPts val="0"/>
              </a:spcBef>
            </a:pPr>
            <a:endParaRPr lang="en-US" dirty="0">
              <a:solidFill>
                <a:srgbClr val="002060"/>
              </a:solidFill>
              <a:latin typeface="Segoe UI" panose="020B0502040204020203" pitchFamily="34" charset="0"/>
            </a:endParaRPr>
          </a:p>
          <a:p>
            <a:pPr marL="0" indent="0">
              <a:spcBef>
                <a:spcPts val="0"/>
              </a:spcBef>
              <a:buFont typeface="Wingdings 2" panose="05020102010507070707" pitchFamily="18" charset="2"/>
              <a:buNone/>
            </a:pPr>
            <a:endParaRPr lang="en-US" dirty="0">
              <a:solidFill>
                <a:srgbClr val="002060"/>
              </a:solidFill>
              <a:latin typeface="Segoe UI" panose="020B0502040204020203" pitchFamily="34" charset="0"/>
            </a:endParaRPr>
          </a:p>
          <a:p>
            <a:pPr>
              <a:spcBef>
                <a:spcPts val="0"/>
              </a:spcBef>
            </a:pPr>
            <a:endParaRPr lang="en-US" dirty="0">
              <a:solidFill>
                <a:srgbClr val="002060"/>
              </a:solidFill>
              <a:latin typeface="Segoe UI" panose="020B0502040204020203" pitchFamily="34" charset="0"/>
            </a:endParaRPr>
          </a:p>
          <a:p>
            <a:pPr marL="0" indent="0">
              <a:buFont typeface="Wingdings 2" panose="05020102010507070707" pitchFamily="18" charset="2"/>
              <a:buNone/>
            </a:pPr>
            <a:endParaRPr lang="en-US" dirty="0">
              <a:latin typeface="Segoe UI" panose="020B0502040204020203" pitchFamily="34" charset="0"/>
            </a:endParaRPr>
          </a:p>
          <a:p>
            <a:pPr marL="324000" lvl="1" indent="0">
              <a:spcBef>
                <a:spcPts val="0"/>
              </a:spcBef>
              <a:buFont typeface="Wingdings 2" panose="05020102010507070707" pitchFamily="18" charset="2"/>
              <a:buNone/>
            </a:pPr>
            <a:endParaRPr lang="en-US" dirty="0">
              <a:solidFill>
                <a:srgbClr val="95350A"/>
              </a:solidFill>
            </a:endParaRPr>
          </a:p>
          <a:p>
            <a:pPr marL="324000" lvl="1" indent="0">
              <a:spcBef>
                <a:spcPts val="0"/>
              </a:spcBef>
              <a:buFont typeface="Wingdings 2" panose="05020102010507070707" pitchFamily="18" charset="2"/>
              <a:buNone/>
            </a:pPr>
            <a:endParaRPr lang="en-US" dirty="0">
              <a:solidFill>
                <a:srgbClr val="95350A"/>
              </a:solidFill>
            </a:endParaRPr>
          </a:p>
          <a:p>
            <a:pPr marL="324000" lvl="1" indent="0">
              <a:spcBef>
                <a:spcPts val="0"/>
              </a:spcBef>
              <a:buFont typeface="Wingdings 2" panose="05020102010507070707" pitchFamily="18" charset="2"/>
              <a:buNone/>
            </a:pPr>
            <a:endParaRPr lang="en-US" sz="1200" dirty="0">
              <a:solidFill>
                <a:srgbClr val="95350A"/>
              </a:solidFill>
            </a:endParaRPr>
          </a:p>
          <a:p>
            <a:pPr marL="324000" lvl="1" indent="0">
              <a:spcBef>
                <a:spcPts val="0"/>
              </a:spcBef>
              <a:buFont typeface="Wingdings 2" panose="05020102010507070707" pitchFamily="18" charset="2"/>
              <a:buNone/>
            </a:pPr>
            <a:endParaRPr lang="en-US" sz="1800" b="1" dirty="0">
              <a:solidFill>
                <a:srgbClr val="95350A"/>
              </a:solidFill>
              <a:latin typeface="Veranda"/>
            </a:endParaRPr>
          </a:p>
          <a:p>
            <a:pPr marL="324000" lvl="1" indent="0">
              <a:spcBef>
                <a:spcPts val="0"/>
              </a:spcBef>
              <a:buFont typeface="Wingdings 2" panose="05020102010507070707" pitchFamily="18" charset="2"/>
              <a:buNone/>
            </a:pPr>
            <a:endParaRPr lang="en-US" dirty="0">
              <a:solidFill>
                <a:srgbClr val="95350A"/>
              </a:solidFill>
            </a:endParaRPr>
          </a:p>
          <a:p>
            <a:pPr marL="0" indent="0">
              <a:buFont typeface="Wingdings 2" panose="05020102010507070707" pitchFamily="18" charset="2"/>
              <a:buNone/>
            </a:pPr>
            <a:endParaRPr lang="en-US" dirty="0"/>
          </a:p>
        </p:txBody>
      </p:sp>
    </p:spTree>
    <p:extLst>
      <p:ext uri="{BB962C8B-B14F-4D97-AF65-F5344CB8AC3E}">
        <p14:creationId xmlns:p14="http://schemas.microsoft.com/office/powerpoint/2010/main" val="2998668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019827" y="763415"/>
            <a:ext cx="10152345" cy="1009651"/>
          </a:xfrm>
        </p:spPr>
        <p:txBody>
          <a:bodyPr>
            <a:normAutofit/>
          </a:bodyPr>
          <a:lstStyle/>
          <a:p>
            <a:r>
              <a:rPr lang="en-US" dirty="0"/>
              <a:t>Taxpayer Services Contacts</a:t>
            </a:r>
          </a:p>
        </p:txBody>
      </p:sp>
      <p:sp>
        <p:nvSpPr>
          <p:cNvPr id="19" name="Shape 19"/>
          <p:cNvSpPr txBox="1">
            <a:spLocks noGrp="1"/>
          </p:cNvSpPr>
          <p:nvPr>
            <p:ph type="body" idx="1"/>
          </p:nvPr>
        </p:nvSpPr>
        <p:spPr>
          <a:xfrm>
            <a:off x="457200" y="2199503"/>
            <a:ext cx="9222828" cy="3977460"/>
          </a:xfrm>
        </p:spPr>
        <p:txBody>
          <a:bodyPr/>
          <a:lstStyle/>
          <a:p>
            <a:pPr>
              <a:spcBef>
                <a:spcPts val="0"/>
              </a:spcBef>
            </a:pPr>
            <a:r>
              <a:rPr lang="en-US" sz="2400" dirty="0">
                <a:cs typeface="Calibri" panose="020F0502020204030204" pitchFamily="34" charset="0"/>
              </a:rPr>
              <a:t>Taxpayer Services Contact Center</a:t>
            </a:r>
          </a:p>
          <a:p>
            <a:pPr marL="324000" lvl="1" indent="0">
              <a:spcBef>
                <a:spcPts val="0"/>
              </a:spcBef>
              <a:buNone/>
            </a:pPr>
            <a:r>
              <a:rPr lang="en-US" sz="2400" dirty="0">
                <a:solidFill>
                  <a:srgbClr val="95350A"/>
                </a:solidFill>
                <a:cs typeface="Calibri" panose="020F0502020204030204" pitchFamily="34" charset="0"/>
              </a:rPr>
              <a:t>1(877) 423-6711</a:t>
            </a:r>
          </a:p>
          <a:p>
            <a:pPr marL="324000" lvl="1" indent="0">
              <a:spcBef>
                <a:spcPts val="0"/>
              </a:spcBef>
              <a:buNone/>
            </a:pPr>
            <a:endParaRPr lang="en-US" sz="2400" dirty="0">
              <a:solidFill>
                <a:srgbClr val="95350A"/>
              </a:solidFill>
              <a:cs typeface="Calibri" panose="020F0502020204030204" pitchFamily="34" charset="0"/>
            </a:endParaRPr>
          </a:p>
          <a:p>
            <a:pPr>
              <a:spcBef>
                <a:spcPts val="0"/>
              </a:spcBef>
            </a:pPr>
            <a:r>
              <a:rPr lang="en-US" sz="2400" dirty="0">
                <a:cs typeface="Calibri" panose="020F0502020204030204" pitchFamily="34" charset="0"/>
              </a:rPr>
              <a:t>Tax Professional Hotline</a:t>
            </a:r>
          </a:p>
          <a:p>
            <a:pPr marL="324000" lvl="1" indent="0">
              <a:spcBef>
                <a:spcPts val="0"/>
              </a:spcBef>
              <a:buNone/>
            </a:pPr>
            <a:r>
              <a:rPr lang="en-US" sz="2400" dirty="0">
                <a:solidFill>
                  <a:srgbClr val="95350A"/>
                </a:solidFill>
                <a:cs typeface="Calibri" panose="020F0502020204030204" pitchFamily="34" charset="0"/>
              </a:rPr>
              <a:t>(404) 417-2395</a:t>
            </a:r>
          </a:p>
          <a:p>
            <a:pPr marL="0" indent="0" algn="l">
              <a:buNone/>
            </a:pPr>
            <a:r>
              <a:rPr lang="en-US" sz="2400" b="0" i="0" dirty="0">
                <a:solidFill>
                  <a:srgbClr val="95350A"/>
                </a:solidFill>
                <a:effectLst/>
                <a:cs typeface="Calibri" panose="020F0502020204030204" pitchFamily="34" charset="0"/>
              </a:rPr>
              <a:t>   </a:t>
            </a:r>
            <a:r>
              <a:rPr lang="en-US" sz="2400" b="0" i="0" dirty="0">
                <a:solidFill>
                  <a:srgbClr val="95350A"/>
                </a:solidFill>
                <a:effectLst/>
                <a:cs typeface="Calibri" panose="020F0502020204030204" pitchFamily="34" charset="0"/>
                <a:hlinkClick r:id="rId3">
                  <a:extLst>
                    <a:ext uri="{A12FA001-AC4F-418D-AE19-62706E023703}">
                      <ahyp:hlinkClr xmlns:ahyp="http://schemas.microsoft.com/office/drawing/2018/hyperlinkcolor" val="tx"/>
                    </a:ext>
                  </a:extLst>
                </a:hlinkClick>
              </a:rPr>
              <a:t>revenue.incometaxcpa@dor.ga.gov</a:t>
            </a:r>
            <a:endParaRPr lang="en-US" sz="2400" b="0" i="0" dirty="0">
              <a:solidFill>
                <a:srgbClr val="95350A"/>
              </a:solidFill>
              <a:effectLst/>
              <a:cs typeface="Calibri" panose="020F0502020204030204" pitchFamily="34" charset="0"/>
            </a:endParaRPr>
          </a:p>
          <a:p>
            <a:pPr marL="0" indent="0" algn="l">
              <a:buNone/>
            </a:pPr>
            <a:endParaRPr lang="en-US" b="0" i="0" dirty="0">
              <a:effectLst/>
              <a:latin typeface="Segoe UI" panose="020B0502040204020203" pitchFamily="34" charset="0"/>
            </a:endParaRPr>
          </a:p>
          <a:p>
            <a:pPr marL="324000" lvl="1" indent="0">
              <a:spcBef>
                <a:spcPts val="0"/>
              </a:spcBef>
              <a:buNone/>
            </a:pPr>
            <a:endParaRPr lang="en-US" dirty="0">
              <a:solidFill>
                <a:srgbClr val="95350A"/>
              </a:solidFill>
            </a:endParaRPr>
          </a:p>
          <a:p>
            <a:pPr marL="324000" lvl="1" indent="0">
              <a:spcBef>
                <a:spcPts val="0"/>
              </a:spcBef>
              <a:buNone/>
            </a:pPr>
            <a:endParaRPr lang="en-US" dirty="0">
              <a:solidFill>
                <a:srgbClr val="95350A"/>
              </a:solidFill>
            </a:endParaRPr>
          </a:p>
          <a:p>
            <a:pPr marL="324000" lvl="1" indent="0">
              <a:spcBef>
                <a:spcPts val="0"/>
              </a:spcBef>
              <a:buNone/>
            </a:pPr>
            <a:endParaRPr lang="en-US" sz="1200" dirty="0">
              <a:solidFill>
                <a:srgbClr val="95350A"/>
              </a:solidFill>
            </a:endParaRPr>
          </a:p>
          <a:p>
            <a:pPr marL="324000" lvl="1" indent="0">
              <a:spcBef>
                <a:spcPts val="0"/>
              </a:spcBef>
              <a:buNone/>
            </a:pPr>
            <a:endParaRPr lang="en-US" sz="1800" b="1" dirty="0">
              <a:solidFill>
                <a:srgbClr val="95350A"/>
              </a:solidFill>
              <a:latin typeface="Veranda"/>
            </a:endParaRPr>
          </a:p>
          <a:p>
            <a:pPr marL="324000" lvl="1" indent="0">
              <a:spcBef>
                <a:spcPts val="0"/>
              </a:spcBef>
              <a:buNone/>
            </a:pPr>
            <a:endParaRPr lang="en-US" dirty="0">
              <a:solidFill>
                <a:srgbClr val="95350A"/>
              </a:solidFill>
            </a:endParaRPr>
          </a:p>
          <a:p>
            <a:pPr marL="0" indent="0">
              <a:buNone/>
            </a:pPr>
            <a:endParaRPr lang="en-US" dirty="0"/>
          </a:p>
        </p:txBody>
      </p:sp>
    </p:spTree>
    <p:extLst>
      <p:ext uri="{BB962C8B-B14F-4D97-AF65-F5344CB8AC3E}">
        <p14:creationId xmlns:p14="http://schemas.microsoft.com/office/powerpoint/2010/main" val="3286555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775254" y="823784"/>
            <a:ext cx="8119241" cy="939113"/>
          </a:xfrm>
        </p:spPr>
        <p:txBody>
          <a:bodyPr/>
          <a:lstStyle/>
          <a:p>
            <a:r>
              <a:rPr lang="en-US" dirty="0"/>
              <a:t>Management Contacts</a:t>
            </a:r>
          </a:p>
        </p:txBody>
      </p:sp>
      <p:sp>
        <p:nvSpPr>
          <p:cNvPr id="19" name="Shape 19"/>
          <p:cNvSpPr txBox="1">
            <a:spLocks noGrp="1"/>
          </p:cNvSpPr>
          <p:nvPr>
            <p:ph type="body" idx="1"/>
          </p:nvPr>
        </p:nvSpPr>
        <p:spPr>
          <a:xfrm>
            <a:off x="457200" y="2062065"/>
            <a:ext cx="11243388" cy="4114897"/>
          </a:xfrm>
        </p:spPr>
        <p:txBody>
          <a:bodyPr>
            <a:normAutofit/>
          </a:bodyPr>
          <a:lstStyle/>
          <a:p>
            <a:pPr marL="0" indent="0">
              <a:buNone/>
            </a:pPr>
            <a:r>
              <a:rPr lang="en-US" sz="2400" dirty="0">
                <a:solidFill>
                  <a:srgbClr val="002060"/>
                </a:solidFill>
              </a:rPr>
              <a:t>Darcy Pyle, Director</a:t>
            </a:r>
          </a:p>
          <a:p>
            <a:pPr marL="0" indent="0">
              <a:buNone/>
            </a:pPr>
            <a:r>
              <a:rPr lang="en-US" sz="2400" dirty="0">
                <a:solidFill>
                  <a:srgbClr val="95350A"/>
                </a:solidFill>
                <a:hlinkClick r:id="rId3">
                  <a:extLst>
                    <a:ext uri="{A12FA001-AC4F-418D-AE19-62706E023703}">
                      <ahyp:hlinkClr xmlns:ahyp="http://schemas.microsoft.com/office/drawing/2018/hyperlinkcolor" val="tx"/>
                    </a:ext>
                  </a:extLst>
                </a:hlinkClick>
              </a:rPr>
              <a:t>darcy.pyle@dor.ga.gov</a:t>
            </a:r>
            <a:endParaRPr lang="en-US" sz="2400" dirty="0">
              <a:solidFill>
                <a:srgbClr val="95350A"/>
              </a:solidFill>
            </a:endParaRPr>
          </a:p>
          <a:p>
            <a:pPr marL="0" indent="0">
              <a:buNone/>
            </a:pPr>
            <a:r>
              <a:rPr lang="en-US" sz="2400" dirty="0">
                <a:solidFill>
                  <a:srgbClr val="95350A"/>
                </a:solidFill>
              </a:rPr>
              <a:t>(404) 417-6634</a:t>
            </a:r>
          </a:p>
          <a:p>
            <a:pPr marL="0" indent="0">
              <a:buNone/>
            </a:pPr>
            <a:endParaRPr lang="en-US" sz="2400" dirty="0">
              <a:solidFill>
                <a:srgbClr val="95350A"/>
              </a:solidFill>
            </a:endParaRPr>
          </a:p>
          <a:p>
            <a:pPr marL="0" indent="0">
              <a:spcBef>
                <a:spcPts val="0"/>
              </a:spcBef>
              <a:spcAft>
                <a:spcPts val="0"/>
              </a:spcAft>
              <a:buNone/>
            </a:pPr>
            <a:r>
              <a:rPr lang="en-US" sz="2400" dirty="0">
                <a:solidFill>
                  <a:srgbClr val="002060"/>
                </a:solidFill>
              </a:rPr>
              <a:t>Iseeta Richardson,  Assistant Director				Monique Williams,  Assistant Director</a:t>
            </a:r>
          </a:p>
          <a:p>
            <a:pPr marL="0" indent="0">
              <a:spcBef>
                <a:spcPts val="0"/>
              </a:spcBef>
              <a:spcAft>
                <a:spcPts val="0"/>
              </a:spcAft>
              <a:buNone/>
            </a:pPr>
            <a:r>
              <a:rPr lang="en-US" sz="2400" dirty="0">
                <a:solidFill>
                  <a:srgbClr val="002060"/>
                </a:solidFill>
              </a:rPr>
              <a:t>Customer Experience									Processing				</a:t>
            </a:r>
          </a:p>
          <a:p>
            <a:pPr marL="0" indent="0">
              <a:spcBef>
                <a:spcPts val="0"/>
              </a:spcBef>
              <a:spcAft>
                <a:spcPts val="0"/>
              </a:spcAft>
              <a:buNone/>
            </a:pPr>
            <a:r>
              <a:rPr lang="en-US" sz="2400" dirty="0">
                <a:solidFill>
                  <a:srgbClr val="95350A"/>
                </a:solidFill>
                <a:hlinkClick r:id="rId4">
                  <a:extLst>
                    <a:ext uri="{A12FA001-AC4F-418D-AE19-62706E023703}">
                      <ahyp:hlinkClr xmlns:ahyp="http://schemas.microsoft.com/office/drawing/2018/hyperlinkcolor" val="tx"/>
                    </a:ext>
                  </a:extLst>
                </a:hlinkClick>
              </a:rPr>
              <a:t>iseeta.richardson@dor.ga.gov</a:t>
            </a:r>
            <a:r>
              <a:rPr lang="en-US" sz="2400" dirty="0">
                <a:solidFill>
                  <a:srgbClr val="95350A"/>
                </a:solidFill>
              </a:rPr>
              <a:t>						</a:t>
            </a:r>
            <a:r>
              <a:rPr lang="en-US" sz="2400" dirty="0">
                <a:solidFill>
                  <a:srgbClr val="95350A"/>
                </a:solidFill>
                <a:hlinkClick r:id="rId5">
                  <a:extLst>
                    <a:ext uri="{A12FA001-AC4F-418D-AE19-62706E023703}">
                      <ahyp:hlinkClr xmlns:ahyp="http://schemas.microsoft.com/office/drawing/2018/hyperlinkcolor" val="tx"/>
                    </a:ext>
                  </a:extLst>
                </a:hlinkClick>
              </a:rPr>
              <a:t>monique.williams2@dor.ga.gov</a:t>
            </a:r>
            <a:endParaRPr lang="en-US" sz="2400" dirty="0">
              <a:solidFill>
                <a:srgbClr val="95350A"/>
              </a:solidFill>
            </a:endParaRPr>
          </a:p>
          <a:p>
            <a:pPr marL="0" indent="0">
              <a:spcBef>
                <a:spcPts val="0"/>
              </a:spcBef>
              <a:spcAft>
                <a:spcPts val="0"/>
              </a:spcAft>
              <a:buNone/>
            </a:pPr>
            <a:r>
              <a:rPr lang="en-US" sz="2400" dirty="0">
                <a:solidFill>
                  <a:srgbClr val="95350A"/>
                </a:solidFill>
              </a:rPr>
              <a:t>(404) 417-2447										(404) 724-7564</a:t>
            </a:r>
          </a:p>
        </p:txBody>
      </p:sp>
    </p:spTree>
    <p:extLst>
      <p:ext uri="{BB962C8B-B14F-4D97-AF65-F5344CB8AC3E}">
        <p14:creationId xmlns:p14="http://schemas.microsoft.com/office/powerpoint/2010/main" val="3416861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328B6-959D-53CF-211E-CD84AD40E30B}"/>
              </a:ext>
            </a:extLst>
          </p:cNvPr>
          <p:cNvSpPr>
            <a:spLocks noGrp="1"/>
          </p:cNvSpPr>
          <p:nvPr>
            <p:ph type="title"/>
          </p:nvPr>
        </p:nvSpPr>
        <p:spPr/>
        <p:txBody>
          <a:bodyPr/>
          <a:lstStyle/>
          <a:p>
            <a:r>
              <a:rPr lang="en-US" dirty="0"/>
              <a:t>Darcy Pyle</a:t>
            </a:r>
          </a:p>
        </p:txBody>
      </p:sp>
      <p:sp>
        <p:nvSpPr>
          <p:cNvPr id="3" name="Text Placeholder 2">
            <a:extLst>
              <a:ext uri="{FF2B5EF4-FFF2-40B4-BE49-F238E27FC236}">
                <a16:creationId xmlns:a16="http://schemas.microsoft.com/office/drawing/2014/main" id="{F4107337-DDC3-4A23-7151-0C44071D7D3C}"/>
              </a:ext>
            </a:extLst>
          </p:cNvPr>
          <p:cNvSpPr>
            <a:spLocks noGrp="1"/>
          </p:cNvSpPr>
          <p:nvPr>
            <p:ph type="body" sz="half" idx="2"/>
          </p:nvPr>
        </p:nvSpPr>
        <p:spPr/>
        <p:txBody>
          <a:bodyPr>
            <a:normAutofit lnSpcReduction="10000"/>
          </a:bodyPr>
          <a:lstStyle/>
          <a:p>
            <a:r>
              <a:rPr lang="en-US" dirty="0"/>
              <a:t>Director</a:t>
            </a:r>
          </a:p>
        </p:txBody>
      </p:sp>
      <p:sp>
        <p:nvSpPr>
          <p:cNvPr id="4" name="Footer Placeholder 3">
            <a:extLst>
              <a:ext uri="{FF2B5EF4-FFF2-40B4-BE49-F238E27FC236}">
                <a16:creationId xmlns:a16="http://schemas.microsoft.com/office/drawing/2014/main" id="{C068BE63-5E86-954F-1A40-449BE8BF4AE1}"/>
              </a:ext>
            </a:extLst>
          </p:cNvPr>
          <p:cNvSpPr>
            <a:spLocks noGrp="1"/>
          </p:cNvSpPr>
          <p:nvPr>
            <p:ph type="ftr" sz="quarter" idx="11"/>
          </p:nvPr>
        </p:nvSpPr>
        <p:spPr/>
        <p:txBody>
          <a:bodyPr/>
          <a:lstStyle/>
          <a:p>
            <a:r>
              <a:rPr lang="en-US"/>
              <a:t>Department</a:t>
            </a:r>
            <a:r>
              <a:rPr lang="en-US" i="1" cap="none"/>
              <a:t> of </a:t>
            </a:r>
            <a:r>
              <a:rPr lang="en-US"/>
              <a:t>Revenue</a:t>
            </a:r>
            <a:endParaRPr lang="en-US" dirty="0"/>
          </a:p>
        </p:txBody>
      </p:sp>
      <p:sp>
        <p:nvSpPr>
          <p:cNvPr id="5" name="Slide Number Placeholder 4">
            <a:extLst>
              <a:ext uri="{FF2B5EF4-FFF2-40B4-BE49-F238E27FC236}">
                <a16:creationId xmlns:a16="http://schemas.microsoft.com/office/drawing/2014/main" id="{0F0714D2-C5DA-DA2F-120C-DB9E5809D0D6}"/>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
        <p:nvSpPr>
          <p:cNvPr id="6" name="Text Placeholder 5">
            <a:extLst>
              <a:ext uri="{FF2B5EF4-FFF2-40B4-BE49-F238E27FC236}">
                <a16:creationId xmlns:a16="http://schemas.microsoft.com/office/drawing/2014/main" id="{0D052A3E-B27C-698C-24AE-91525FAFD580}"/>
              </a:ext>
            </a:extLst>
          </p:cNvPr>
          <p:cNvSpPr>
            <a:spLocks noGrp="1"/>
          </p:cNvSpPr>
          <p:nvPr>
            <p:ph type="body" sz="half" idx="14"/>
          </p:nvPr>
        </p:nvSpPr>
        <p:spPr/>
        <p:txBody>
          <a:bodyPr/>
          <a:lstStyle/>
          <a:p>
            <a:r>
              <a:rPr lang="en-US" dirty="0"/>
              <a:t>(404) 417-6634</a:t>
            </a:r>
          </a:p>
        </p:txBody>
      </p:sp>
      <p:sp>
        <p:nvSpPr>
          <p:cNvPr id="7" name="Text Placeholder 6">
            <a:extLst>
              <a:ext uri="{FF2B5EF4-FFF2-40B4-BE49-F238E27FC236}">
                <a16:creationId xmlns:a16="http://schemas.microsoft.com/office/drawing/2014/main" id="{27E82410-7E9D-391F-4E7E-8F38C9ED0D7C}"/>
              </a:ext>
            </a:extLst>
          </p:cNvPr>
          <p:cNvSpPr>
            <a:spLocks noGrp="1"/>
          </p:cNvSpPr>
          <p:nvPr>
            <p:ph type="body" sz="half" idx="15"/>
          </p:nvPr>
        </p:nvSpPr>
        <p:spPr/>
        <p:txBody>
          <a:bodyPr/>
          <a:lstStyle/>
          <a:p>
            <a:r>
              <a:rPr lang="en-US" dirty="0"/>
              <a:t>darcy.pyle@dor.ga.gov</a:t>
            </a:r>
          </a:p>
        </p:txBody>
      </p:sp>
    </p:spTree>
    <p:extLst>
      <p:ext uri="{BB962C8B-B14F-4D97-AF65-F5344CB8AC3E}">
        <p14:creationId xmlns:p14="http://schemas.microsoft.com/office/powerpoint/2010/main" val="242613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C1F5-7426-489C-82E2-384EBA062024}"/>
              </a:ext>
            </a:extLst>
          </p:cNvPr>
          <p:cNvSpPr>
            <a:spLocks noGrp="1"/>
          </p:cNvSpPr>
          <p:nvPr>
            <p:ph type="title"/>
          </p:nvPr>
        </p:nvSpPr>
        <p:spPr/>
        <p:txBody>
          <a:bodyPr/>
          <a:lstStyle/>
          <a:p>
            <a:r>
              <a:rPr lang="en-US" dirty="0"/>
              <a:t>Georgia Special refund </a:t>
            </a:r>
          </a:p>
        </p:txBody>
      </p:sp>
      <p:sp>
        <p:nvSpPr>
          <p:cNvPr id="4" name="Footer Placeholder 3">
            <a:extLst>
              <a:ext uri="{FF2B5EF4-FFF2-40B4-BE49-F238E27FC236}">
                <a16:creationId xmlns:a16="http://schemas.microsoft.com/office/drawing/2014/main" id="{AD72BAA9-94D2-E098-C783-AAC225DB3EE6}"/>
              </a:ext>
            </a:extLst>
          </p:cNvPr>
          <p:cNvSpPr>
            <a:spLocks noGrp="1"/>
          </p:cNvSpPr>
          <p:nvPr>
            <p:ph type="ftr" sz="quarter" idx="11"/>
          </p:nvPr>
        </p:nvSpPr>
        <p:spPr/>
        <p:txBody>
          <a:bodyPr/>
          <a:lstStyle/>
          <a:p>
            <a:r>
              <a:rPr lang="en-US"/>
              <a:t>Department</a:t>
            </a:r>
            <a:r>
              <a:rPr lang="en-US" i="1"/>
              <a:t> </a:t>
            </a:r>
            <a:r>
              <a:rPr lang="en-US" i="1" cap="none"/>
              <a:t>of</a:t>
            </a:r>
            <a:r>
              <a:rPr lang="en-US" i="1"/>
              <a:t> </a:t>
            </a:r>
            <a:r>
              <a:rPr lang="en-US"/>
              <a:t>Revenue</a:t>
            </a:r>
            <a:endParaRPr lang="en-US" dirty="0"/>
          </a:p>
        </p:txBody>
      </p:sp>
      <p:sp>
        <p:nvSpPr>
          <p:cNvPr id="5" name="Slide Number Placeholder 4">
            <a:extLst>
              <a:ext uri="{FF2B5EF4-FFF2-40B4-BE49-F238E27FC236}">
                <a16:creationId xmlns:a16="http://schemas.microsoft.com/office/drawing/2014/main" id="{905A4277-DB64-209C-2B76-B1EB2D46508E}"/>
              </a:ext>
            </a:extLst>
          </p:cNvPr>
          <p:cNvSpPr>
            <a:spLocks noGrp="1"/>
          </p:cNvSpPr>
          <p:nvPr>
            <p:ph type="sldNum" sz="quarter" idx="12"/>
          </p:nvPr>
        </p:nvSpPr>
        <p:spPr/>
        <p:txBody>
          <a:bodyPr/>
          <a:lstStyle/>
          <a:p>
            <a:fld id="{D57F1E4F-1CFF-5643-939E-217C01CDF565}" type="slidenum">
              <a:rPr lang="en-US" smtClean="0"/>
              <a:pPr/>
              <a:t>5</a:t>
            </a:fld>
            <a:endParaRPr lang="en-US" dirty="0"/>
          </a:p>
        </p:txBody>
      </p:sp>
      <p:graphicFrame>
        <p:nvGraphicFramePr>
          <p:cNvPr id="11" name="Table 10">
            <a:extLst>
              <a:ext uri="{FF2B5EF4-FFF2-40B4-BE49-F238E27FC236}">
                <a16:creationId xmlns:a16="http://schemas.microsoft.com/office/drawing/2014/main" id="{228BA9C4-620E-0175-B271-E54F5B3F5B4B}"/>
              </a:ext>
            </a:extLst>
          </p:cNvPr>
          <p:cNvGraphicFramePr>
            <a:graphicFrameLocks noGrp="1"/>
          </p:cNvGraphicFramePr>
          <p:nvPr>
            <p:extLst>
              <p:ext uri="{D42A27DB-BD31-4B8C-83A1-F6EECF244321}">
                <p14:modId xmlns:p14="http://schemas.microsoft.com/office/powerpoint/2010/main" val="1256709170"/>
              </p:ext>
            </p:extLst>
          </p:nvPr>
        </p:nvGraphicFramePr>
        <p:xfrm>
          <a:off x="1013713" y="2635655"/>
          <a:ext cx="9934373" cy="3316162"/>
        </p:xfrm>
        <a:graphic>
          <a:graphicData uri="http://schemas.openxmlformats.org/drawingml/2006/table">
            <a:tbl>
              <a:tblPr firstRow="1" bandRow="1">
                <a:noFill/>
              </a:tblPr>
              <a:tblGrid>
                <a:gridCol w="3568690">
                  <a:extLst>
                    <a:ext uri="{9D8B030D-6E8A-4147-A177-3AD203B41FA5}">
                      <a16:colId xmlns:a16="http://schemas.microsoft.com/office/drawing/2014/main" val="3156080185"/>
                    </a:ext>
                  </a:extLst>
                </a:gridCol>
                <a:gridCol w="3960219">
                  <a:extLst>
                    <a:ext uri="{9D8B030D-6E8A-4147-A177-3AD203B41FA5}">
                      <a16:colId xmlns:a16="http://schemas.microsoft.com/office/drawing/2014/main" val="3155028861"/>
                    </a:ext>
                  </a:extLst>
                </a:gridCol>
                <a:gridCol w="2405464">
                  <a:extLst>
                    <a:ext uri="{9D8B030D-6E8A-4147-A177-3AD203B41FA5}">
                      <a16:colId xmlns:a16="http://schemas.microsoft.com/office/drawing/2014/main" val="1050437830"/>
                    </a:ext>
                  </a:extLst>
                </a:gridCol>
              </a:tblGrid>
              <a:tr h="869491">
                <a:tc>
                  <a:txBody>
                    <a:bodyPr/>
                    <a:lstStyle/>
                    <a:p>
                      <a:pPr algn="ctr" rtl="0" fontAlgn="ctr"/>
                      <a:r>
                        <a:rPr lang="en-US" sz="2800" b="1" i="0" u="none" strike="noStrike" cap="all" spc="60" dirty="0">
                          <a:solidFill>
                            <a:schemeClr val="tx1"/>
                          </a:solidFill>
                          <a:effectLst/>
                          <a:latin typeface="Calibri" panose="020F0502020204030204" pitchFamily="34" charset="0"/>
                        </a:rPr>
                        <a:t>Refund year</a:t>
                      </a:r>
                    </a:p>
                  </a:txBody>
                  <a:tcPr marL="19645" marR="19645" marT="188595" marB="188595" anchor="b">
                    <a:lnL w="12700" cmpd="sng">
                      <a:noFill/>
                    </a:lnL>
                    <a:lnR w="12700" cap="flat" cmpd="sng" algn="ctr">
                      <a:solidFill>
                        <a:srgbClr val="DAE8E1"/>
                      </a:solidFill>
                      <a:prstDash val="solid"/>
                      <a:round/>
                      <a:headEnd type="none" w="med" len="med"/>
                      <a:tailEnd type="none" w="med" len="med"/>
                    </a:lnR>
                    <a:lnT w="12700" cmpd="sng">
                      <a:noFill/>
                    </a:lnT>
                    <a:lnB w="12700" cap="flat" cmpd="sng" algn="ctr">
                      <a:solidFill>
                        <a:srgbClr val="DAE8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2800" b="1" i="0" u="none" strike="noStrike" cap="all" spc="60" dirty="0">
                          <a:solidFill>
                            <a:schemeClr val="tx1"/>
                          </a:solidFill>
                          <a:effectLst/>
                          <a:latin typeface="Calibri" panose="020F0502020204030204" pitchFamily="34" charset="0"/>
                        </a:rPr>
                        <a:t>Amount </a:t>
                      </a:r>
                    </a:p>
                  </a:txBody>
                  <a:tcPr marL="19645" marR="19645" marT="188595" marB="188595" anchor="b">
                    <a:lnL w="12700" cap="flat" cmpd="sng" algn="ctr">
                      <a:solidFill>
                        <a:srgbClr val="DAE8E1"/>
                      </a:solidFill>
                      <a:prstDash val="solid"/>
                      <a:round/>
                      <a:headEnd type="none" w="med" len="med"/>
                      <a:tailEnd type="none" w="med" len="med"/>
                    </a:lnL>
                    <a:lnR w="12700" cap="flat" cmpd="sng" algn="ctr">
                      <a:solidFill>
                        <a:srgbClr val="DAE8E1"/>
                      </a:solidFill>
                      <a:prstDash val="solid"/>
                      <a:round/>
                      <a:headEnd type="none" w="med" len="med"/>
                      <a:tailEnd type="none" w="med" len="med"/>
                    </a:lnR>
                    <a:lnT w="12700" cmpd="sng">
                      <a:noFill/>
                    </a:lnT>
                    <a:lnB w="12700" cap="flat" cmpd="sng" algn="ctr">
                      <a:solidFill>
                        <a:srgbClr val="DAE8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2800" b="1" i="0" u="none" strike="noStrike" cap="all" spc="60">
                          <a:solidFill>
                            <a:schemeClr val="tx1"/>
                          </a:solidFill>
                          <a:effectLst/>
                          <a:latin typeface="Calibri" panose="020F0502020204030204" pitchFamily="34" charset="0"/>
                        </a:rPr>
                        <a:t>Count </a:t>
                      </a:r>
                    </a:p>
                  </a:txBody>
                  <a:tcPr marL="19645" marR="19645" marT="188595" marB="188595" anchor="b">
                    <a:lnL w="12700" cap="flat" cmpd="sng" algn="ctr">
                      <a:solidFill>
                        <a:srgbClr val="DAE8E1"/>
                      </a:solidFill>
                      <a:prstDash val="solid"/>
                      <a:round/>
                      <a:headEnd type="none" w="med" len="med"/>
                      <a:tailEnd type="none" w="med" len="med"/>
                    </a:lnL>
                    <a:lnR w="12700" cmpd="sng">
                      <a:noFill/>
                    </a:lnR>
                    <a:lnT w="12700" cmpd="sng">
                      <a:noFill/>
                    </a:lnT>
                    <a:lnB w="12700" cap="flat" cmpd="sng" algn="ctr">
                      <a:solidFill>
                        <a:srgbClr val="DAE8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673750"/>
                  </a:ext>
                </a:extLst>
              </a:tr>
              <a:tr h="815557">
                <a:tc>
                  <a:txBody>
                    <a:bodyPr/>
                    <a:lstStyle/>
                    <a:p>
                      <a:pPr algn="l" rtl="0" fontAlgn="ctr"/>
                      <a:r>
                        <a:rPr lang="en-US" sz="2800" b="0" i="0" u="none" strike="noStrike" cap="none" spc="0" dirty="0">
                          <a:solidFill>
                            <a:schemeClr val="tx1"/>
                          </a:solidFill>
                          <a:effectLst/>
                          <a:latin typeface="Calibri" panose="020F0502020204030204" pitchFamily="34" charset="0"/>
                        </a:rPr>
                        <a:t>2021 </a:t>
                      </a:r>
                    </a:p>
                  </a:txBody>
                  <a:tcPr marL="19645" marR="19645" marT="19645" marB="188595" anchor="ctr">
                    <a:lnL w="12700" cap="flat" cmpd="sng" algn="ctr">
                      <a:noFill/>
                      <a:prstDash val="solid"/>
                    </a:lnL>
                    <a:lnR w="12700" cap="flat" cmpd="sng" algn="ctr">
                      <a:solidFill>
                        <a:srgbClr val="DAE8E1"/>
                      </a:solidFill>
                      <a:prstDash val="solid"/>
                      <a:round/>
                      <a:headEnd type="none" w="med" len="med"/>
                      <a:tailEnd type="none" w="med" len="med"/>
                    </a:lnR>
                    <a:lnT w="12700" cap="flat" cmpd="sng" algn="ctr">
                      <a:solidFill>
                        <a:srgbClr val="DAE8E1"/>
                      </a:solidFill>
                      <a:prstDash val="solid"/>
                      <a:round/>
                      <a:headEnd type="none" w="med" len="med"/>
                      <a:tailEnd type="none" w="med" len="med"/>
                    </a:lnT>
                    <a:lnB w="12700" cap="flat" cmpd="sng" algn="ctr">
                      <a:solidFill>
                        <a:srgbClr val="DAE8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2800" b="0" i="0" u="none" strike="noStrike" cap="none" spc="0" dirty="0">
                          <a:solidFill>
                            <a:schemeClr val="tx1"/>
                          </a:solidFill>
                          <a:effectLst/>
                          <a:latin typeface="Calibri" panose="020F0502020204030204" pitchFamily="34" charset="0"/>
                        </a:rPr>
                        <a:t>$1,075,259,469 </a:t>
                      </a:r>
                    </a:p>
                  </a:txBody>
                  <a:tcPr marL="19645" marR="19645" marT="19645" marB="188595" anchor="ctr">
                    <a:lnL w="12700" cap="flat" cmpd="sng" algn="ctr">
                      <a:solidFill>
                        <a:srgbClr val="DAE8E1"/>
                      </a:solidFill>
                      <a:prstDash val="solid"/>
                      <a:round/>
                      <a:headEnd type="none" w="med" len="med"/>
                      <a:tailEnd type="none" w="med" len="med"/>
                    </a:lnL>
                    <a:lnR w="12700" cap="flat" cmpd="sng" algn="ctr">
                      <a:solidFill>
                        <a:srgbClr val="DAE8E1"/>
                      </a:solidFill>
                      <a:prstDash val="solid"/>
                      <a:round/>
                      <a:headEnd type="none" w="med" len="med"/>
                      <a:tailEnd type="none" w="med" len="med"/>
                    </a:lnR>
                    <a:lnT w="12700" cap="flat" cmpd="sng" algn="ctr">
                      <a:solidFill>
                        <a:srgbClr val="DAE8E1"/>
                      </a:solidFill>
                      <a:prstDash val="solid"/>
                      <a:round/>
                      <a:headEnd type="none" w="med" len="med"/>
                      <a:tailEnd type="none" w="med" len="med"/>
                    </a:lnT>
                    <a:lnB w="12700" cap="flat" cmpd="sng" algn="ctr">
                      <a:solidFill>
                        <a:srgbClr val="DAE8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2800" b="0" i="0" u="none" strike="noStrike" cap="none" spc="0" dirty="0">
                          <a:solidFill>
                            <a:schemeClr val="tx1"/>
                          </a:solidFill>
                          <a:effectLst/>
                          <a:latin typeface="Calibri" panose="020F0502020204030204" pitchFamily="34" charset="0"/>
                        </a:rPr>
                        <a:t>4,525,077</a:t>
                      </a:r>
                    </a:p>
                  </a:txBody>
                  <a:tcPr marL="19645" marR="19645" marT="19645" marB="188595" anchor="ctr">
                    <a:lnL w="12700" cap="flat" cmpd="sng" algn="ctr">
                      <a:solidFill>
                        <a:srgbClr val="DAE8E1"/>
                      </a:solidFill>
                      <a:prstDash val="solid"/>
                      <a:round/>
                      <a:headEnd type="none" w="med" len="med"/>
                      <a:tailEnd type="none" w="med" len="med"/>
                    </a:lnL>
                    <a:lnR w="12700" cmpd="sng">
                      <a:noFill/>
                      <a:prstDash val="solid"/>
                    </a:lnR>
                    <a:lnT w="12700" cap="flat" cmpd="sng" algn="ctr">
                      <a:solidFill>
                        <a:srgbClr val="DAE8E1"/>
                      </a:solidFill>
                      <a:prstDash val="solid"/>
                      <a:round/>
                      <a:headEnd type="none" w="med" len="med"/>
                      <a:tailEnd type="none" w="med" len="med"/>
                    </a:lnT>
                    <a:lnB w="12700" cap="flat" cmpd="sng" algn="ctr">
                      <a:solidFill>
                        <a:srgbClr val="DAE8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375352"/>
                  </a:ext>
                </a:extLst>
              </a:tr>
              <a:tr h="815557">
                <a:tc>
                  <a:txBody>
                    <a:bodyPr/>
                    <a:lstStyle/>
                    <a:p>
                      <a:pPr algn="l" rtl="0" fontAlgn="ctr"/>
                      <a:r>
                        <a:rPr lang="en-US" sz="2800" b="0" i="0" u="none" strike="noStrike" cap="none" spc="0" dirty="0">
                          <a:solidFill>
                            <a:schemeClr val="tx1"/>
                          </a:solidFill>
                          <a:effectLst/>
                          <a:latin typeface="Calibri" panose="020F0502020204030204" pitchFamily="34" charset="0"/>
                        </a:rPr>
                        <a:t>2022</a:t>
                      </a:r>
                    </a:p>
                  </a:txBody>
                  <a:tcPr marL="19645" marR="19645" marT="19645" marB="188595" anchor="ctr">
                    <a:lnL w="12700" cmpd="sng">
                      <a:noFill/>
                      <a:prstDash val="solid"/>
                    </a:lnL>
                    <a:lnR w="12700" cap="flat" cmpd="sng" algn="ctr">
                      <a:solidFill>
                        <a:srgbClr val="DAE8E1"/>
                      </a:solidFill>
                      <a:prstDash val="solid"/>
                      <a:round/>
                      <a:headEnd type="none" w="med" len="med"/>
                      <a:tailEnd type="none" w="med" len="med"/>
                    </a:lnR>
                    <a:lnT w="12700" cap="flat" cmpd="sng" algn="ctr">
                      <a:solidFill>
                        <a:srgbClr val="DAE8E1"/>
                      </a:solidFill>
                      <a:prstDash val="solid"/>
                      <a:round/>
                      <a:headEnd type="none" w="med" len="med"/>
                      <a:tailEnd type="none" w="med" len="med"/>
                    </a:lnT>
                    <a:lnB w="12700" cap="flat" cmpd="sng" algn="ctr">
                      <a:solidFill>
                        <a:srgbClr val="DAE8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2800" b="0" i="0" u="none" strike="noStrike" cap="none" spc="0" dirty="0">
                          <a:solidFill>
                            <a:schemeClr val="tx1"/>
                          </a:solidFill>
                          <a:effectLst/>
                          <a:latin typeface="Calibri" panose="020F0502020204030204" pitchFamily="34" charset="0"/>
                        </a:rPr>
                        <a:t>$978,242,453 </a:t>
                      </a:r>
                    </a:p>
                  </a:txBody>
                  <a:tcPr marL="19645" marR="19645" marT="19645" marB="188595" anchor="ctr">
                    <a:lnL w="12700" cap="flat" cmpd="sng" algn="ctr">
                      <a:solidFill>
                        <a:srgbClr val="DAE8E1"/>
                      </a:solidFill>
                      <a:prstDash val="solid"/>
                      <a:round/>
                      <a:headEnd type="none" w="med" len="med"/>
                      <a:tailEnd type="none" w="med" len="med"/>
                    </a:lnL>
                    <a:lnR w="12700" cap="flat" cmpd="sng" algn="ctr">
                      <a:solidFill>
                        <a:srgbClr val="DAE8E1"/>
                      </a:solidFill>
                      <a:prstDash val="solid"/>
                      <a:round/>
                      <a:headEnd type="none" w="med" len="med"/>
                      <a:tailEnd type="none" w="med" len="med"/>
                    </a:lnR>
                    <a:lnT w="12700" cap="flat" cmpd="sng" algn="ctr">
                      <a:solidFill>
                        <a:srgbClr val="DAE8E1"/>
                      </a:solidFill>
                      <a:prstDash val="solid"/>
                      <a:round/>
                      <a:headEnd type="none" w="med" len="med"/>
                      <a:tailEnd type="none" w="med" len="med"/>
                    </a:lnT>
                    <a:lnB w="12700" cap="flat" cmpd="sng" algn="ctr">
                      <a:solidFill>
                        <a:srgbClr val="DAE8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2800" b="0" i="0" u="none" strike="noStrike" cap="none" spc="0" dirty="0">
                          <a:solidFill>
                            <a:schemeClr val="tx1"/>
                          </a:solidFill>
                          <a:effectLst/>
                          <a:latin typeface="Calibri" panose="020F0502020204030204" pitchFamily="34" charset="0"/>
                        </a:rPr>
                        <a:t>4,154,822</a:t>
                      </a:r>
                    </a:p>
                  </a:txBody>
                  <a:tcPr marL="19645" marR="19645" marT="19645" marB="188595" anchor="ctr">
                    <a:lnL w="12700" cap="flat" cmpd="sng" algn="ctr">
                      <a:solidFill>
                        <a:srgbClr val="DAE8E1"/>
                      </a:solidFill>
                      <a:prstDash val="solid"/>
                      <a:round/>
                      <a:headEnd type="none" w="med" len="med"/>
                      <a:tailEnd type="none" w="med" len="med"/>
                    </a:lnL>
                    <a:lnR w="12700" cmpd="sng">
                      <a:noFill/>
                      <a:prstDash val="solid"/>
                    </a:lnR>
                    <a:lnT w="12700" cap="flat" cmpd="sng" algn="ctr">
                      <a:solidFill>
                        <a:srgbClr val="DAE8E1"/>
                      </a:solidFill>
                      <a:prstDash val="solid"/>
                      <a:round/>
                      <a:headEnd type="none" w="med" len="med"/>
                      <a:tailEnd type="none" w="med" len="med"/>
                    </a:lnT>
                    <a:lnB w="12700" cap="flat" cmpd="sng" algn="ctr">
                      <a:solidFill>
                        <a:srgbClr val="DAE8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6202122"/>
                  </a:ext>
                </a:extLst>
              </a:tr>
              <a:tr h="815557">
                <a:tc>
                  <a:txBody>
                    <a:bodyPr/>
                    <a:lstStyle/>
                    <a:p>
                      <a:pPr algn="l" fontAlgn="b"/>
                      <a:r>
                        <a:rPr lang="en-US" sz="2800" b="1" i="0" u="none" strike="noStrike" cap="none" spc="0" dirty="0">
                          <a:solidFill>
                            <a:schemeClr val="tx1"/>
                          </a:solidFill>
                          <a:effectLst/>
                          <a:latin typeface="Calibri" panose="020F0502020204030204" pitchFamily="34" charset="0"/>
                        </a:rPr>
                        <a:t>TOTALS</a:t>
                      </a:r>
                    </a:p>
                  </a:txBody>
                  <a:tcPr marL="19645" marR="19645" marT="19645" marB="188595" anchor="b">
                    <a:lnL w="12700" cap="flat" cmpd="sng" algn="ctr">
                      <a:noFill/>
                      <a:prstDash val="solid"/>
                    </a:lnL>
                    <a:lnR w="12700" cap="flat" cmpd="sng" algn="ctr">
                      <a:solidFill>
                        <a:srgbClr val="DAE8E1"/>
                      </a:solidFill>
                      <a:prstDash val="solid"/>
                      <a:round/>
                      <a:headEnd type="none" w="med" len="med"/>
                      <a:tailEnd type="none" w="med" len="med"/>
                    </a:lnR>
                    <a:lnT w="12700" cap="flat" cmpd="sng" algn="ctr">
                      <a:solidFill>
                        <a:srgbClr val="DAE8E1"/>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noFill/>
                  </a:tcPr>
                </a:tc>
                <a:tc>
                  <a:txBody>
                    <a:bodyPr/>
                    <a:lstStyle/>
                    <a:p>
                      <a:pPr algn="r" fontAlgn="b"/>
                      <a:r>
                        <a:rPr lang="en-US" sz="2800" b="1" i="0" u="none" strike="noStrike" cap="none" spc="0" dirty="0">
                          <a:solidFill>
                            <a:schemeClr val="tx1"/>
                          </a:solidFill>
                          <a:effectLst/>
                          <a:latin typeface="Calibri" panose="020F0502020204030204" pitchFamily="34" charset="0"/>
                        </a:rPr>
                        <a:t>$2,053,501,922 </a:t>
                      </a:r>
                    </a:p>
                  </a:txBody>
                  <a:tcPr marL="19645" marR="19645" marT="19645" marB="188595" anchor="b">
                    <a:lnL w="12700" cap="flat" cmpd="sng" algn="ctr">
                      <a:solidFill>
                        <a:srgbClr val="DAE8E1"/>
                      </a:solidFill>
                      <a:prstDash val="solid"/>
                      <a:round/>
                      <a:headEnd type="none" w="med" len="med"/>
                      <a:tailEnd type="none" w="med" len="med"/>
                    </a:lnL>
                    <a:lnR w="12700" cap="flat" cmpd="sng" algn="ctr">
                      <a:solidFill>
                        <a:srgbClr val="DAE8E1"/>
                      </a:solidFill>
                      <a:prstDash val="solid"/>
                      <a:round/>
                      <a:headEnd type="none" w="med" len="med"/>
                      <a:tailEnd type="none" w="med" len="med"/>
                    </a:lnR>
                    <a:lnT w="12700" cap="flat" cmpd="sng" algn="ctr">
                      <a:solidFill>
                        <a:srgbClr val="DAE8E1"/>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noFill/>
                  </a:tcPr>
                </a:tc>
                <a:tc>
                  <a:txBody>
                    <a:bodyPr/>
                    <a:lstStyle/>
                    <a:p>
                      <a:pPr algn="r" fontAlgn="b"/>
                      <a:r>
                        <a:rPr lang="en-US" sz="2800" b="1" i="0" u="none" strike="noStrike" cap="none" spc="0" dirty="0">
                          <a:solidFill>
                            <a:schemeClr val="tx1"/>
                          </a:solidFill>
                          <a:effectLst/>
                          <a:latin typeface="Calibri" panose="020F0502020204030204" pitchFamily="34" charset="0"/>
                        </a:rPr>
                        <a:t>8,679,899</a:t>
                      </a:r>
                    </a:p>
                  </a:txBody>
                  <a:tcPr marL="19645" marR="19645" marT="19645" marB="188595" anchor="b">
                    <a:lnL w="12700" cap="flat" cmpd="sng" algn="ctr">
                      <a:solidFill>
                        <a:srgbClr val="DAE8E1"/>
                      </a:solidFill>
                      <a:prstDash val="solid"/>
                      <a:round/>
                      <a:headEnd type="none" w="med" len="med"/>
                      <a:tailEnd type="none" w="med" len="med"/>
                    </a:lnL>
                    <a:lnR w="12700" cmpd="sng">
                      <a:noFill/>
                      <a:prstDash val="solid"/>
                    </a:lnR>
                    <a:lnT w="12700" cap="flat" cmpd="sng" algn="ctr">
                      <a:solidFill>
                        <a:srgbClr val="DAE8E1"/>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142144531"/>
                  </a:ext>
                </a:extLst>
              </a:tr>
            </a:tbl>
          </a:graphicData>
        </a:graphic>
      </p:graphicFrame>
    </p:spTree>
    <p:extLst>
      <p:ext uri="{BB962C8B-B14F-4D97-AF65-F5344CB8AC3E}">
        <p14:creationId xmlns:p14="http://schemas.microsoft.com/office/powerpoint/2010/main" val="2629130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F80219C9-1FB4-433C-B36D-A42336646630}"/>
              </a:ext>
            </a:extLst>
          </p:cNvPr>
          <p:cNvSpPr>
            <a:spLocks noGrp="1"/>
          </p:cNvSpPr>
          <p:nvPr>
            <p:ph type="subTitle" idx="1"/>
          </p:nvPr>
        </p:nvSpPr>
        <p:spPr>
          <a:xfrm>
            <a:off x="581194" y="3349487"/>
            <a:ext cx="10993546" cy="2602324"/>
          </a:xfrm>
        </p:spPr>
        <p:txBody>
          <a:bodyPr>
            <a:normAutofit lnSpcReduction="10000"/>
          </a:bodyPr>
          <a:lstStyle/>
          <a:p>
            <a:r>
              <a:rPr lang="en-US" sz="4800" dirty="0"/>
              <a:t>Division Highlight:</a:t>
            </a:r>
          </a:p>
          <a:p>
            <a:r>
              <a:rPr lang="en-US" sz="4800" dirty="0"/>
              <a:t>Compliance</a:t>
            </a:r>
          </a:p>
          <a:p>
            <a:r>
              <a:rPr lang="en-US" sz="1900" dirty="0"/>
              <a:t>Kerry Herndon, Director</a:t>
            </a:r>
          </a:p>
          <a:p>
            <a:r>
              <a:rPr lang="en-US" sz="1900" dirty="0"/>
              <a:t>Joel Gilbert, Assistant Director</a:t>
            </a:r>
          </a:p>
          <a:p>
            <a:r>
              <a:rPr lang="en-US" sz="1900" dirty="0"/>
              <a:t>Tiffany Powers, Program Manager</a:t>
            </a:r>
          </a:p>
          <a:p>
            <a:r>
              <a:rPr lang="en-US" sz="1900" dirty="0"/>
              <a:t>Jill Smith, Program Manager</a:t>
            </a:r>
          </a:p>
          <a:p>
            <a:endParaRPr lang="en-US" sz="1900" dirty="0"/>
          </a:p>
          <a:p>
            <a:pPr algn="l"/>
            <a:endParaRPr lang="en-US" sz="2800" dirty="0"/>
          </a:p>
        </p:txBody>
      </p:sp>
    </p:spTree>
    <p:extLst>
      <p:ext uri="{BB962C8B-B14F-4D97-AF65-F5344CB8AC3E}">
        <p14:creationId xmlns:p14="http://schemas.microsoft.com/office/powerpoint/2010/main" val="2926022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F80219C9-1FB4-433C-B36D-A42336646630}"/>
              </a:ext>
            </a:extLst>
          </p:cNvPr>
          <p:cNvSpPr>
            <a:spLocks noGrp="1"/>
          </p:cNvSpPr>
          <p:nvPr>
            <p:ph type="subTitle" idx="1"/>
          </p:nvPr>
        </p:nvSpPr>
        <p:spPr>
          <a:xfrm>
            <a:off x="581194" y="3349487"/>
            <a:ext cx="10993546" cy="2602324"/>
          </a:xfrm>
        </p:spPr>
        <p:txBody>
          <a:bodyPr>
            <a:normAutofit/>
          </a:bodyPr>
          <a:lstStyle/>
          <a:p>
            <a:r>
              <a:rPr lang="en-US" sz="4800" b="1" dirty="0"/>
              <a:t>Compliance Division Overview</a:t>
            </a:r>
          </a:p>
          <a:p>
            <a:pPr marL="685800" indent="-685800" algn="l">
              <a:buFont typeface="Arial" panose="020B0604020202020204" pitchFamily="34" charset="0"/>
              <a:buChar char="•"/>
            </a:pPr>
            <a:endParaRPr lang="en-US" sz="2400" dirty="0"/>
          </a:p>
          <a:p>
            <a:pPr marL="685800" indent="-685800" algn="l">
              <a:buFont typeface="Arial" panose="020B0604020202020204" pitchFamily="34" charset="0"/>
              <a:buChar char="•"/>
            </a:pPr>
            <a:r>
              <a:rPr lang="en-US" sz="3200" dirty="0"/>
              <a:t>Who are we?</a:t>
            </a:r>
          </a:p>
          <a:p>
            <a:pPr marL="685800" indent="-685800" algn="l">
              <a:buFont typeface="Arial" panose="020B0604020202020204" pitchFamily="34" charset="0"/>
              <a:buChar char="•"/>
            </a:pPr>
            <a:r>
              <a:rPr lang="en-US" sz="3200" b="1" dirty="0"/>
              <a:t>What do we do?</a:t>
            </a:r>
          </a:p>
          <a:p>
            <a:pPr marL="457200" indent="-457200" algn="l">
              <a:buFont typeface="Arial" panose="020B0604020202020204" pitchFamily="34" charset="0"/>
              <a:buChar char="•"/>
            </a:pPr>
            <a:endParaRPr lang="en-US" sz="2400" dirty="0"/>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3200722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FA61-417D-412B-BB68-826483509D58}"/>
              </a:ext>
            </a:extLst>
          </p:cNvPr>
          <p:cNvSpPr>
            <a:spLocks noGrp="1"/>
          </p:cNvSpPr>
          <p:nvPr>
            <p:ph type="title"/>
          </p:nvPr>
        </p:nvSpPr>
        <p:spPr/>
        <p:txBody>
          <a:bodyPr>
            <a:normAutofit/>
          </a:bodyPr>
          <a:lstStyle/>
          <a:p>
            <a:pPr marL="0" indent="0"/>
            <a:r>
              <a:rPr lang="en-US" sz="2800" b="1" dirty="0"/>
              <a:t>Compliance Units Overview</a:t>
            </a:r>
            <a:endParaRPr lang="en-US" dirty="0"/>
          </a:p>
        </p:txBody>
      </p:sp>
      <p:sp>
        <p:nvSpPr>
          <p:cNvPr id="3" name="Content Placeholder 2">
            <a:extLst>
              <a:ext uri="{FF2B5EF4-FFF2-40B4-BE49-F238E27FC236}">
                <a16:creationId xmlns:a16="http://schemas.microsoft.com/office/drawing/2014/main" id="{79CF5C89-E510-42E9-A566-E1A871D45012}"/>
              </a:ext>
            </a:extLst>
          </p:cNvPr>
          <p:cNvSpPr>
            <a:spLocks noGrp="1"/>
          </p:cNvSpPr>
          <p:nvPr>
            <p:ph idx="1"/>
          </p:nvPr>
        </p:nvSpPr>
        <p:spPr/>
        <p:txBody>
          <a:bodyPr/>
          <a:lstStyle/>
          <a:p>
            <a:r>
              <a:rPr lang="en-US" sz="2800" dirty="0"/>
              <a:t>Regional Offices </a:t>
            </a:r>
          </a:p>
          <a:p>
            <a:r>
              <a:rPr lang="en-US" sz="2800" dirty="0"/>
              <a:t>Central Collections</a:t>
            </a:r>
          </a:p>
          <a:p>
            <a:r>
              <a:rPr lang="en-US" sz="2800" dirty="0"/>
              <a:t>Income Tax Collection Section</a:t>
            </a:r>
          </a:p>
          <a:p>
            <a:r>
              <a:rPr lang="en-US" sz="2800" dirty="0"/>
              <a:t>Lottery</a:t>
            </a:r>
          </a:p>
          <a:p>
            <a:r>
              <a:rPr lang="en-US" sz="2800" dirty="0"/>
              <a:t>Compliance Project Team</a:t>
            </a:r>
          </a:p>
          <a:p>
            <a:r>
              <a:rPr lang="en-US" sz="2800" dirty="0"/>
              <a:t>Office of the Director</a:t>
            </a:r>
          </a:p>
          <a:p>
            <a:pPr marL="0" indent="0">
              <a:buNone/>
            </a:pPr>
            <a:endParaRPr lang="en-US" dirty="0"/>
          </a:p>
        </p:txBody>
      </p:sp>
      <p:sp>
        <p:nvSpPr>
          <p:cNvPr id="5" name="Date Placeholder 4">
            <a:extLst>
              <a:ext uri="{FF2B5EF4-FFF2-40B4-BE49-F238E27FC236}">
                <a16:creationId xmlns:a16="http://schemas.microsoft.com/office/drawing/2014/main" id="{5087E443-26C8-4FF4-A349-09618D907EC0}"/>
              </a:ext>
            </a:extLst>
          </p:cNvPr>
          <p:cNvSpPr>
            <a:spLocks noGrp="1"/>
          </p:cNvSpPr>
          <p:nvPr>
            <p:ph type="dt" sz="half" idx="10"/>
          </p:nvPr>
        </p:nvSpPr>
        <p:spPr/>
        <p:txBody>
          <a:bodyPr/>
          <a:lstStyle/>
          <a:p>
            <a:fld id="{D23B143C-2D0B-4AA0-8225-70AA533BB477}" type="datetime1">
              <a:rPr lang="en-US" smtClean="0"/>
              <a:t>8/16/2023</a:t>
            </a:fld>
            <a:endParaRPr lang="en-US" dirty="0"/>
          </a:p>
        </p:txBody>
      </p:sp>
      <p:sp>
        <p:nvSpPr>
          <p:cNvPr id="6" name="Slide Number Placeholder 5">
            <a:extLst>
              <a:ext uri="{FF2B5EF4-FFF2-40B4-BE49-F238E27FC236}">
                <a16:creationId xmlns:a16="http://schemas.microsoft.com/office/drawing/2014/main" id="{7FACF1A4-D3D1-49CD-A1A2-C8CCA0154AEA}"/>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701087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C291-DAEC-4CED-9182-8AE464443893}"/>
              </a:ext>
            </a:extLst>
          </p:cNvPr>
          <p:cNvSpPr>
            <a:spLocks noGrp="1"/>
          </p:cNvSpPr>
          <p:nvPr>
            <p:ph type="title"/>
          </p:nvPr>
        </p:nvSpPr>
        <p:spPr/>
        <p:txBody>
          <a:bodyPr/>
          <a:lstStyle/>
          <a:p>
            <a:r>
              <a:rPr lang="en-US" dirty="0"/>
              <a:t>Regional Offices</a:t>
            </a:r>
          </a:p>
        </p:txBody>
      </p:sp>
      <p:sp>
        <p:nvSpPr>
          <p:cNvPr id="3" name="Content Placeholder 2">
            <a:extLst>
              <a:ext uri="{FF2B5EF4-FFF2-40B4-BE49-F238E27FC236}">
                <a16:creationId xmlns:a16="http://schemas.microsoft.com/office/drawing/2014/main" id="{7F9A181D-F408-4A9D-9E6B-EEAC75E7CBB3}"/>
              </a:ext>
            </a:extLst>
          </p:cNvPr>
          <p:cNvSpPr>
            <a:spLocks noGrp="1"/>
          </p:cNvSpPr>
          <p:nvPr>
            <p:ph idx="1"/>
          </p:nvPr>
        </p:nvSpPr>
        <p:spPr/>
        <p:txBody>
          <a:bodyPr>
            <a:normAutofit fontScale="92500" lnSpcReduction="10000"/>
          </a:bodyPr>
          <a:lstStyle/>
          <a:p>
            <a:r>
              <a:rPr lang="en-US" sz="2800" dirty="0"/>
              <a:t>11 Regional Offices across the State (Albany, Athens, Atlanta, Augusta, Cartersville, Columbus, Douglas, Gainesville, Macon, Savannah, South Metro). </a:t>
            </a:r>
          </a:p>
          <a:p>
            <a:r>
              <a:rPr lang="en-US" sz="2800" dirty="0"/>
              <a:t>Handles active business collection cases including Offer-in-Compromise (OIC),  enforcement actions and taxpayer assistance.</a:t>
            </a:r>
          </a:p>
          <a:p>
            <a:r>
              <a:rPr lang="en-US" sz="2800" dirty="0"/>
              <a:t>Accounts worked “globally” – cases are not always worked by an agent in the nearest Regional Office.  Allows more accounts in metro areas to </a:t>
            </a:r>
            <a:r>
              <a:rPr lang="en-US" sz="2800"/>
              <a:t>be worked.</a:t>
            </a:r>
            <a:endParaRPr lang="en-US" sz="2800" dirty="0"/>
          </a:p>
          <a:p>
            <a:r>
              <a:rPr lang="en-US" sz="2800" dirty="0"/>
              <a:t>160 Positions</a:t>
            </a:r>
          </a:p>
          <a:p>
            <a:r>
              <a:rPr lang="en-US" sz="2800" dirty="0"/>
              <a:t>Program Manager: Jill Smith (</a:t>
            </a:r>
            <a:r>
              <a:rPr lang="en-US" sz="2800" dirty="0">
                <a:hlinkClick r:id="rId2"/>
              </a:rPr>
              <a:t>Jill.Smith@dor.ga.gov</a:t>
            </a:r>
            <a:r>
              <a:rPr lang="en-US" sz="2800" dirty="0"/>
              <a:t>) </a:t>
            </a:r>
          </a:p>
          <a:p>
            <a:endParaRPr lang="en-US" dirty="0"/>
          </a:p>
        </p:txBody>
      </p:sp>
      <p:sp>
        <p:nvSpPr>
          <p:cNvPr id="5" name="Date Placeholder 4">
            <a:extLst>
              <a:ext uri="{FF2B5EF4-FFF2-40B4-BE49-F238E27FC236}">
                <a16:creationId xmlns:a16="http://schemas.microsoft.com/office/drawing/2014/main" id="{996719DB-473C-4DEF-9BA9-302A753BB566}"/>
              </a:ext>
            </a:extLst>
          </p:cNvPr>
          <p:cNvSpPr>
            <a:spLocks noGrp="1"/>
          </p:cNvSpPr>
          <p:nvPr>
            <p:ph type="dt" sz="half" idx="10"/>
          </p:nvPr>
        </p:nvSpPr>
        <p:spPr/>
        <p:txBody>
          <a:bodyPr/>
          <a:lstStyle/>
          <a:p>
            <a:fld id="{80FBCC3F-969D-488D-8CEC-A8F674C6A18E}" type="datetime1">
              <a:rPr lang="en-US" smtClean="0"/>
              <a:t>8/16/2023</a:t>
            </a:fld>
            <a:endParaRPr lang="en-US" dirty="0"/>
          </a:p>
        </p:txBody>
      </p:sp>
      <p:sp>
        <p:nvSpPr>
          <p:cNvPr id="6" name="Slide Number Placeholder 5">
            <a:extLst>
              <a:ext uri="{FF2B5EF4-FFF2-40B4-BE49-F238E27FC236}">
                <a16:creationId xmlns:a16="http://schemas.microsoft.com/office/drawing/2014/main" id="{F5EDD962-4C9D-4B8F-B0C4-428C4BAC315C}"/>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457079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5F37-ED79-4ED3-9DC5-9D24CD4BDAE9}"/>
              </a:ext>
            </a:extLst>
          </p:cNvPr>
          <p:cNvSpPr>
            <a:spLocks noGrp="1"/>
          </p:cNvSpPr>
          <p:nvPr>
            <p:ph type="title"/>
          </p:nvPr>
        </p:nvSpPr>
        <p:spPr/>
        <p:txBody>
          <a:bodyPr/>
          <a:lstStyle/>
          <a:p>
            <a:r>
              <a:rPr lang="en-US" dirty="0"/>
              <a:t>Regional Offices</a:t>
            </a:r>
          </a:p>
        </p:txBody>
      </p:sp>
      <p:pic>
        <p:nvPicPr>
          <p:cNvPr id="4" name="Content Placeholder 12" descr="Map&#10;&#10;Description automatically generated">
            <a:extLst>
              <a:ext uri="{FF2B5EF4-FFF2-40B4-BE49-F238E27FC236}">
                <a16:creationId xmlns:a16="http://schemas.microsoft.com/office/drawing/2014/main" id="{A67207BC-8740-4B15-B6FA-C8CFA709144F}"/>
              </a:ext>
            </a:extLst>
          </p:cNvPr>
          <p:cNvPicPr>
            <a:picLocks noGrp="1" noChangeAspect="1"/>
          </p:cNvPicPr>
          <p:nvPr>
            <p:ph idx="1"/>
          </p:nvPr>
        </p:nvPicPr>
        <p:blipFill>
          <a:blip r:embed="rId2"/>
          <a:stretch>
            <a:fillRect/>
          </a:stretch>
        </p:blipFill>
        <p:spPr>
          <a:xfrm>
            <a:off x="2391508" y="1949023"/>
            <a:ext cx="7825397" cy="4581280"/>
          </a:xfrm>
        </p:spPr>
      </p:pic>
      <p:sp>
        <p:nvSpPr>
          <p:cNvPr id="5" name="Date Placeholder 4">
            <a:extLst>
              <a:ext uri="{FF2B5EF4-FFF2-40B4-BE49-F238E27FC236}">
                <a16:creationId xmlns:a16="http://schemas.microsoft.com/office/drawing/2014/main" id="{F4B624CF-CAD1-4776-94F1-60CF232EF65F}"/>
              </a:ext>
            </a:extLst>
          </p:cNvPr>
          <p:cNvSpPr>
            <a:spLocks noGrp="1"/>
          </p:cNvSpPr>
          <p:nvPr>
            <p:ph type="dt" sz="half" idx="10"/>
          </p:nvPr>
        </p:nvSpPr>
        <p:spPr/>
        <p:txBody>
          <a:bodyPr/>
          <a:lstStyle/>
          <a:p>
            <a:fld id="{6762D078-2A9B-4391-8F90-6D055F1B2DF1}" type="datetime1">
              <a:rPr lang="en-US" smtClean="0"/>
              <a:t>8/16/2023</a:t>
            </a:fld>
            <a:endParaRPr lang="en-US" dirty="0"/>
          </a:p>
        </p:txBody>
      </p:sp>
      <p:sp>
        <p:nvSpPr>
          <p:cNvPr id="6" name="Slide Number Placeholder 5">
            <a:extLst>
              <a:ext uri="{FF2B5EF4-FFF2-40B4-BE49-F238E27FC236}">
                <a16:creationId xmlns:a16="http://schemas.microsoft.com/office/drawing/2014/main" id="{E1D94C7F-AAF7-4BD3-875F-5B0F0E6C88A7}"/>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1384233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9209-DD69-48F6-A3FD-96F7859D098F}"/>
              </a:ext>
            </a:extLst>
          </p:cNvPr>
          <p:cNvSpPr>
            <a:spLocks noGrp="1"/>
          </p:cNvSpPr>
          <p:nvPr>
            <p:ph type="title"/>
          </p:nvPr>
        </p:nvSpPr>
        <p:spPr/>
        <p:txBody>
          <a:bodyPr/>
          <a:lstStyle/>
          <a:p>
            <a:r>
              <a:rPr lang="en-US" sz="2800" dirty="0"/>
              <a:t>Managers of the Regional Offices	</a:t>
            </a:r>
            <a:endParaRPr lang="en-US" dirty="0"/>
          </a:p>
        </p:txBody>
      </p:sp>
      <p:sp>
        <p:nvSpPr>
          <p:cNvPr id="3" name="Content Placeholder 2">
            <a:extLst>
              <a:ext uri="{FF2B5EF4-FFF2-40B4-BE49-F238E27FC236}">
                <a16:creationId xmlns:a16="http://schemas.microsoft.com/office/drawing/2014/main" id="{8F5ED274-75DE-4035-84B9-EE46EA979FBB}"/>
              </a:ext>
            </a:extLst>
          </p:cNvPr>
          <p:cNvSpPr>
            <a:spLocks noGrp="1"/>
          </p:cNvSpPr>
          <p:nvPr>
            <p:ph idx="1"/>
          </p:nvPr>
        </p:nvSpPr>
        <p:spPr>
          <a:xfrm>
            <a:off x="581192" y="2124740"/>
            <a:ext cx="11029615" cy="3678303"/>
          </a:xfrm>
        </p:spPr>
        <p:txBody>
          <a:bodyPr>
            <a:normAutofit fontScale="55000" lnSpcReduction="20000"/>
          </a:bodyPr>
          <a:lstStyle/>
          <a:p>
            <a:r>
              <a:rPr lang="en-US" sz="2800" dirty="0"/>
              <a:t>Albany:		James Cox (</a:t>
            </a:r>
            <a:r>
              <a:rPr lang="en-US" sz="2800" dirty="0">
                <a:hlinkClick r:id="rId2"/>
              </a:rPr>
              <a:t>James.Cox@dor.ga.gov</a:t>
            </a:r>
            <a:r>
              <a:rPr lang="en-US" sz="2800" dirty="0"/>
              <a:t>) </a:t>
            </a:r>
          </a:p>
          <a:p>
            <a:r>
              <a:rPr lang="en-US" sz="2800" dirty="0"/>
              <a:t>Athens:		Daryl Smith (</a:t>
            </a:r>
            <a:r>
              <a:rPr lang="en-US" sz="2800" dirty="0">
                <a:hlinkClick r:id="rId3"/>
              </a:rPr>
              <a:t>Daryl.Smith@dor.ga.gov</a:t>
            </a:r>
            <a:r>
              <a:rPr lang="en-US" sz="2800" dirty="0"/>
              <a:t>) </a:t>
            </a:r>
          </a:p>
          <a:p>
            <a:r>
              <a:rPr lang="en-US" sz="2800" dirty="0"/>
              <a:t>Atlanta:		</a:t>
            </a:r>
            <a:r>
              <a:rPr lang="en-US" sz="2800" dirty="0" err="1"/>
              <a:t>Gezu</a:t>
            </a:r>
            <a:r>
              <a:rPr lang="en-US" sz="2800" dirty="0"/>
              <a:t> Worku (</a:t>
            </a:r>
            <a:r>
              <a:rPr lang="en-US" sz="2800" dirty="0">
                <a:hlinkClick r:id="rId4"/>
              </a:rPr>
              <a:t>Gezahegne.Worku@dor.ga.gov</a:t>
            </a:r>
            <a:r>
              <a:rPr lang="en-US" sz="2800" dirty="0"/>
              <a:t>) </a:t>
            </a:r>
          </a:p>
          <a:p>
            <a:r>
              <a:rPr lang="en-US" sz="2800" dirty="0"/>
              <a:t>Augusta:	Tabitha Strickland (</a:t>
            </a:r>
            <a:r>
              <a:rPr lang="en-US" sz="2800" dirty="0">
                <a:hlinkClick r:id="rId5"/>
              </a:rPr>
              <a:t>Tabitha.Strickland@dor.ga.gov</a:t>
            </a:r>
            <a:r>
              <a:rPr lang="en-US" sz="2800" dirty="0"/>
              <a:t>) </a:t>
            </a:r>
          </a:p>
          <a:p>
            <a:r>
              <a:rPr lang="en-US" sz="2800" dirty="0"/>
              <a:t>Cartersville:	Lisa Meek (</a:t>
            </a:r>
            <a:r>
              <a:rPr lang="en-US" sz="2800" dirty="0">
                <a:hlinkClick r:id="rId6"/>
              </a:rPr>
              <a:t>Lisa.Meek@dor.ga.gov</a:t>
            </a:r>
            <a:r>
              <a:rPr lang="en-US" sz="2800" dirty="0"/>
              <a:t>) </a:t>
            </a:r>
          </a:p>
          <a:p>
            <a:r>
              <a:rPr lang="en-US" sz="2800" dirty="0"/>
              <a:t>Columbus:	Taryn Parker (</a:t>
            </a:r>
            <a:r>
              <a:rPr lang="en-US" sz="2800" dirty="0">
                <a:hlinkClick r:id="rId7"/>
              </a:rPr>
              <a:t>Taryn.Parker@dor.ga.gov</a:t>
            </a:r>
            <a:r>
              <a:rPr lang="en-US" sz="2800" dirty="0"/>
              <a:t>) </a:t>
            </a:r>
          </a:p>
          <a:p>
            <a:r>
              <a:rPr lang="en-US" sz="2800" dirty="0"/>
              <a:t>Douglas:	Beth Lankford (</a:t>
            </a:r>
            <a:r>
              <a:rPr lang="en-US" sz="2800" dirty="0">
                <a:hlinkClick r:id="rId8"/>
              </a:rPr>
              <a:t>Elizabeth.Lankford@dor.ga.gov</a:t>
            </a:r>
            <a:r>
              <a:rPr lang="en-US" sz="2800" dirty="0"/>
              <a:t>) </a:t>
            </a:r>
          </a:p>
          <a:p>
            <a:r>
              <a:rPr lang="en-US" sz="2800" dirty="0"/>
              <a:t>Gainesville:	Laura Sargent (</a:t>
            </a:r>
            <a:r>
              <a:rPr lang="en-US" sz="2800" dirty="0">
                <a:hlinkClick r:id="rId9"/>
              </a:rPr>
              <a:t>Laura.Sargent@dor.ga.gov</a:t>
            </a:r>
            <a:r>
              <a:rPr lang="en-US" sz="2800" dirty="0"/>
              <a:t>) </a:t>
            </a:r>
          </a:p>
          <a:p>
            <a:r>
              <a:rPr lang="en-US" sz="2800" dirty="0"/>
              <a:t>Macon:		David Jones (</a:t>
            </a:r>
            <a:r>
              <a:rPr lang="en-US" sz="2800" dirty="0">
                <a:hlinkClick r:id="rId10"/>
              </a:rPr>
              <a:t>David.Jones@dor.ga.gov</a:t>
            </a:r>
            <a:r>
              <a:rPr lang="en-US" sz="2800" dirty="0"/>
              <a:t>) </a:t>
            </a:r>
          </a:p>
          <a:p>
            <a:r>
              <a:rPr lang="en-US" sz="2800" dirty="0"/>
              <a:t>Savannah:	Jackie Nix (</a:t>
            </a:r>
            <a:r>
              <a:rPr lang="en-US" sz="2800" dirty="0">
                <a:hlinkClick r:id="rId11"/>
              </a:rPr>
              <a:t>Jacqueline.Nix@dor.ga.gov</a:t>
            </a:r>
            <a:r>
              <a:rPr lang="en-US" sz="2800" dirty="0"/>
              <a:t>) </a:t>
            </a:r>
          </a:p>
          <a:p>
            <a:r>
              <a:rPr lang="en-US" sz="2800" dirty="0"/>
              <a:t>South Metro:	John Davis (</a:t>
            </a:r>
            <a:r>
              <a:rPr lang="en-US" sz="2800" dirty="0">
                <a:hlinkClick r:id="rId12"/>
              </a:rPr>
              <a:t>John.Davis@dor.ga.gov</a:t>
            </a:r>
            <a:r>
              <a:rPr lang="en-US" sz="2800" dirty="0"/>
              <a:t>)</a:t>
            </a:r>
          </a:p>
          <a:p>
            <a:endParaRPr lang="en-US" dirty="0"/>
          </a:p>
        </p:txBody>
      </p:sp>
      <p:sp>
        <p:nvSpPr>
          <p:cNvPr id="5" name="Date Placeholder 4">
            <a:extLst>
              <a:ext uri="{FF2B5EF4-FFF2-40B4-BE49-F238E27FC236}">
                <a16:creationId xmlns:a16="http://schemas.microsoft.com/office/drawing/2014/main" id="{0D60EDAC-9C52-4FFE-BC9C-0F99078CF137}"/>
              </a:ext>
            </a:extLst>
          </p:cNvPr>
          <p:cNvSpPr>
            <a:spLocks noGrp="1"/>
          </p:cNvSpPr>
          <p:nvPr>
            <p:ph type="dt" sz="half" idx="10"/>
          </p:nvPr>
        </p:nvSpPr>
        <p:spPr/>
        <p:txBody>
          <a:bodyPr/>
          <a:lstStyle/>
          <a:p>
            <a:fld id="{B7028666-00AD-4F4F-8B21-F3E3208A679B}" type="datetime1">
              <a:rPr lang="en-US" smtClean="0"/>
              <a:t>8/16/2023</a:t>
            </a:fld>
            <a:endParaRPr lang="en-US" dirty="0"/>
          </a:p>
        </p:txBody>
      </p:sp>
      <p:sp>
        <p:nvSpPr>
          <p:cNvPr id="6" name="Slide Number Placeholder 5">
            <a:extLst>
              <a:ext uri="{FF2B5EF4-FFF2-40B4-BE49-F238E27FC236}">
                <a16:creationId xmlns:a16="http://schemas.microsoft.com/office/drawing/2014/main" id="{5C25B9E9-1017-4D92-9CED-9C78C7B4DA1C}"/>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1927791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9209-DD69-48F6-A3FD-96F7859D098F}"/>
              </a:ext>
            </a:extLst>
          </p:cNvPr>
          <p:cNvSpPr>
            <a:spLocks noGrp="1"/>
          </p:cNvSpPr>
          <p:nvPr>
            <p:ph type="title"/>
          </p:nvPr>
        </p:nvSpPr>
        <p:spPr/>
        <p:txBody>
          <a:bodyPr/>
          <a:lstStyle/>
          <a:p>
            <a:r>
              <a:rPr lang="en-US" sz="2800" dirty="0"/>
              <a:t>Central Collections</a:t>
            </a:r>
            <a:endParaRPr lang="en-US" dirty="0"/>
          </a:p>
        </p:txBody>
      </p:sp>
      <p:sp>
        <p:nvSpPr>
          <p:cNvPr id="3" name="Content Placeholder 2">
            <a:extLst>
              <a:ext uri="{FF2B5EF4-FFF2-40B4-BE49-F238E27FC236}">
                <a16:creationId xmlns:a16="http://schemas.microsoft.com/office/drawing/2014/main" id="{8F5ED274-75DE-4035-84B9-EE46EA979FBB}"/>
              </a:ext>
            </a:extLst>
          </p:cNvPr>
          <p:cNvSpPr>
            <a:spLocks noGrp="1"/>
          </p:cNvSpPr>
          <p:nvPr>
            <p:ph idx="1"/>
          </p:nvPr>
        </p:nvSpPr>
        <p:spPr/>
        <p:txBody>
          <a:bodyPr>
            <a:normAutofit/>
          </a:bodyPr>
          <a:lstStyle/>
          <a:p>
            <a:r>
              <a:rPr lang="en-US" sz="2800" dirty="0"/>
              <a:t>Located in Century Center (HQ). </a:t>
            </a:r>
          </a:p>
          <a:p>
            <a:r>
              <a:rPr lang="en-US" sz="2800" dirty="0"/>
              <a:t>Handles closed business collection matters including OICs, bankruptcy for individuals and businesses, and real estate matters involving liens.</a:t>
            </a:r>
          </a:p>
          <a:p>
            <a:r>
              <a:rPr lang="en-US" sz="2800" dirty="0"/>
              <a:t>24 Positions</a:t>
            </a:r>
          </a:p>
          <a:p>
            <a:r>
              <a:rPr lang="en-US" sz="2800" dirty="0"/>
              <a:t>Manager: </a:t>
            </a:r>
            <a:r>
              <a:rPr lang="en-US" sz="2800" dirty="0" err="1"/>
              <a:t>Anjanee</a:t>
            </a:r>
            <a:r>
              <a:rPr lang="en-US" sz="2800" dirty="0"/>
              <a:t> Burns (</a:t>
            </a:r>
            <a:r>
              <a:rPr lang="en-US" sz="2800" dirty="0">
                <a:hlinkClick r:id="rId2"/>
              </a:rPr>
              <a:t>Anjanee.Burns@dor.ga.gov</a:t>
            </a:r>
            <a:r>
              <a:rPr lang="en-US" sz="2800" dirty="0"/>
              <a:t>) </a:t>
            </a:r>
          </a:p>
          <a:p>
            <a:r>
              <a:rPr lang="en-US" sz="2800" dirty="0"/>
              <a:t>Program Manager: Tiffany Powers (</a:t>
            </a:r>
            <a:r>
              <a:rPr lang="en-US" sz="2800" dirty="0">
                <a:hlinkClick r:id="rId3"/>
              </a:rPr>
              <a:t>Tiffany.Powers@dor.ga.gov</a:t>
            </a:r>
            <a:r>
              <a:rPr lang="en-US" sz="2800" dirty="0"/>
              <a:t>) </a:t>
            </a:r>
          </a:p>
          <a:p>
            <a:endParaRPr lang="en-US" dirty="0"/>
          </a:p>
        </p:txBody>
      </p:sp>
      <p:sp>
        <p:nvSpPr>
          <p:cNvPr id="5" name="Date Placeholder 4">
            <a:extLst>
              <a:ext uri="{FF2B5EF4-FFF2-40B4-BE49-F238E27FC236}">
                <a16:creationId xmlns:a16="http://schemas.microsoft.com/office/drawing/2014/main" id="{0D60EDAC-9C52-4FFE-BC9C-0F99078CF137}"/>
              </a:ext>
            </a:extLst>
          </p:cNvPr>
          <p:cNvSpPr>
            <a:spLocks noGrp="1"/>
          </p:cNvSpPr>
          <p:nvPr>
            <p:ph type="dt" sz="half" idx="10"/>
          </p:nvPr>
        </p:nvSpPr>
        <p:spPr/>
        <p:txBody>
          <a:bodyPr/>
          <a:lstStyle/>
          <a:p>
            <a:fld id="{B7028666-00AD-4F4F-8B21-F3E3208A679B}" type="datetime1">
              <a:rPr lang="en-US" smtClean="0"/>
              <a:t>8/16/2023</a:t>
            </a:fld>
            <a:endParaRPr lang="en-US" dirty="0"/>
          </a:p>
        </p:txBody>
      </p:sp>
      <p:sp>
        <p:nvSpPr>
          <p:cNvPr id="6" name="Slide Number Placeholder 5">
            <a:extLst>
              <a:ext uri="{FF2B5EF4-FFF2-40B4-BE49-F238E27FC236}">
                <a16:creationId xmlns:a16="http://schemas.microsoft.com/office/drawing/2014/main" id="{5C25B9E9-1017-4D92-9CED-9C78C7B4DA1C}"/>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2754813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C8B75-3BAC-44A3-8703-8DFABB47DF60}"/>
              </a:ext>
            </a:extLst>
          </p:cNvPr>
          <p:cNvSpPr>
            <a:spLocks noGrp="1"/>
          </p:cNvSpPr>
          <p:nvPr>
            <p:ph type="title"/>
          </p:nvPr>
        </p:nvSpPr>
        <p:spPr/>
        <p:txBody>
          <a:bodyPr/>
          <a:lstStyle/>
          <a:p>
            <a:r>
              <a:rPr lang="en-US" dirty="0"/>
              <a:t>Income tax collection section</a:t>
            </a:r>
          </a:p>
        </p:txBody>
      </p:sp>
      <p:sp>
        <p:nvSpPr>
          <p:cNvPr id="3" name="Content Placeholder 2">
            <a:extLst>
              <a:ext uri="{FF2B5EF4-FFF2-40B4-BE49-F238E27FC236}">
                <a16:creationId xmlns:a16="http://schemas.microsoft.com/office/drawing/2014/main" id="{40E08DB2-FED0-43C6-90CB-6725D7CCEB22}"/>
              </a:ext>
            </a:extLst>
          </p:cNvPr>
          <p:cNvSpPr>
            <a:spLocks noGrp="1"/>
          </p:cNvSpPr>
          <p:nvPr>
            <p:ph idx="1"/>
          </p:nvPr>
        </p:nvSpPr>
        <p:spPr/>
        <p:txBody>
          <a:bodyPr>
            <a:normAutofit fontScale="77500" lnSpcReduction="20000"/>
          </a:bodyPr>
          <a:lstStyle/>
          <a:p>
            <a:r>
              <a:rPr lang="en-US" sz="3000" dirty="0"/>
              <a:t>Located in Century Center (HQ). </a:t>
            </a:r>
          </a:p>
          <a:p>
            <a:r>
              <a:rPr lang="en-US" sz="3000" dirty="0"/>
              <a:t>Handle inbound calls for income tax lien releases, payment plan requests and TOP offsets.</a:t>
            </a:r>
          </a:p>
          <a:p>
            <a:r>
              <a:rPr lang="en-US" sz="3000" dirty="0"/>
              <a:t>Reviews work items related to Income Tax Collection Cases (account maintenance, payment plans, penalty waivers, etc.) </a:t>
            </a:r>
          </a:p>
          <a:p>
            <a:r>
              <a:rPr lang="en-US" sz="3000" dirty="0"/>
              <a:t>Make outbound calls to high priority Income Tax cases</a:t>
            </a:r>
          </a:p>
          <a:p>
            <a:r>
              <a:rPr lang="en-US" sz="3000" dirty="0"/>
              <a:t>37 Positions</a:t>
            </a:r>
          </a:p>
          <a:p>
            <a:r>
              <a:rPr lang="en-US" sz="3000" dirty="0"/>
              <a:t>Manager: Derrick Moore (</a:t>
            </a:r>
            <a:r>
              <a:rPr lang="en-US" sz="3000" dirty="0">
                <a:hlinkClick r:id="rId2"/>
              </a:rPr>
              <a:t>Derrick.Moore@dor.ga.gov</a:t>
            </a:r>
            <a:r>
              <a:rPr lang="en-US" sz="3000" dirty="0"/>
              <a:t>) </a:t>
            </a:r>
          </a:p>
          <a:p>
            <a:r>
              <a:rPr lang="en-US" sz="3000" dirty="0"/>
              <a:t>Program Manager: Tiffany Powers (</a:t>
            </a:r>
            <a:r>
              <a:rPr lang="en-US" sz="3000" dirty="0">
                <a:hlinkClick r:id="rId3"/>
              </a:rPr>
              <a:t>Tiffany.Powers@dor.ga.gov</a:t>
            </a:r>
            <a:r>
              <a:rPr lang="en-US" sz="3000" dirty="0"/>
              <a:t>) </a:t>
            </a:r>
          </a:p>
          <a:p>
            <a:endParaRPr lang="en-US" dirty="0"/>
          </a:p>
        </p:txBody>
      </p:sp>
      <p:sp>
        <p:nvSpPr>
          <p:cNvPr id="5" name="Date Placeholder 4">
            <a:extLst>
              <a:ext uri="{FF2B5EF4-FFF2-40B4-BE49-F238E27FC236}">
                <a16:creationId xmlns:a16="http://schemas.microsoft.com/office/drawing/2014/main" id="{085C1404-3B58-4D8D-90CD-113F3BCBA87E}"/>
              </a:ext>
            </a:extLst>
          </p:cNvPr>
          <p:cNvSpPr>
            <a:spLocks noGrp="1"/>
          </p:cNvSpPr>
          <p:nvPr>
            <p:ph type="dt" sz="half" idx="10"/>
          </p:nvPr>
        </p:nvSpPr>
        <p:spPr/>
        <p:txBody>
          <a:bodyPr/>
          <a:lstStyle/>
          <a:p>
            <a:fld id="{6DDE15BD-51F3-4672-A229-62A2840E1675}" type="datetime1">
              <a:rPr lang="en-US" smtClean="0"/>
              <a:t>8/16/2023</a:t>
            </a:fld>
            <a:endParaRPr lang="en-US" dirty="0"/>
          </a:p>
        </p:txBody>
      </p:sp>
      <p:sp>
        <p:nvSpPr>
          <p:cNvPr id="6" name="Slide Number Placeholder 5">
            <a:extLst>
              <a:ext uri="{FF2B5EF4-FFF2-40B4-BE49-F238E27FC236}">
                <a16:creationId xmlns:a16="http://schemas.microsoft.com/office/drawing/2014/main" id="{6EBB8AA0-0A8A-4672-A380-39E9E149A588}"/>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38344535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B548-42AA-47A5-AD8B-1EFD33606403}"/>
              </a:ext>
            </a:extLst>
          </p:cNvPr>
          <p:cNvSpPr>
            <a:spLocks noGrp="1"/>
          </p:cNvSpPr>
          <p:nvPr>
            <p:ph type="title"/>
          </p:nvPr>
        </p:nvSpPr>
        <p:spPr/>
        <p:txBody>
          <a:bodyPr/>
          <a:lstStyle/>
          <a:p>
            <a:r>
              <a:rPr lang="en-US" dirty="0"/>
              <a:t>lottery</a:t>
            </a:r>
          </a:p>
        </p:txBody>
      </p:sp>
      <p:sp>
        <p:nvSpPr>
          <p:cNvPr id="3" name="Content Placeholder 2">
            <a:extLst>
              <a:ext uri="{FF2B5EF4-FFF2-40B4-BE49-F238E27FC236}">
                <a16:creationId xmlns:a16="http://schemas.microsoft.com/office/drawing/2014/main" id="{CA26BCB7-4D5C-4DC8-AAA2-F4EEBE328D94}"/>
              </a:ext>
            </a:extLst>
          </p:cNvPr>
          <p:cNvSpPr>
            <a:spLocks noGrp="1"/>
          </p:cNvSpPr>
          <p:nvPr>
            <p:ph idx="1"/>
          </p:nvPr>
        </p:nvSpPr>
        <p:spPr/>
        <p:txBody>
          <a:bodyPr>
            <a:normAutofit fontScale="92500"/>
          </a:bodyPr>
          <a:lstStyle/>
          <a:p>
            <a:r>
              <a:rPr lang="en-US" sz="2800" dirty="0"/>
              <a:t>Located in Century Center (HQ). </a:t>
            </a:r>
          </a:p>
          <a:p>
            <a:r>
              <a:rPr lang="en-US" sz="2800" dirty="0"/>
              <a:t>Handles the clearance process for businesses that have submitted applications to GA Lottery for retailer and COAM licenses.  Also handles prize validation calls, in which winners accounts are reviewed to determine if a debt exists.  </a:t>
            </a:r>
          </a:p>
          <a:p>
            <a:r>
              <a:rPr lang="en-US" sz="2800" dirty="0"/>
              <a:t>6 Positions</a:t>
            </a:r>
          </a:p>
          <a:p>
            <a:r>
              <a:rPr lang="en-US" sz="2800" dirty="0"/>
              <a:t>Supervisor: Latonya Odie (</a:t>
            </a:r>
            <a:r>
              <a:rPr lang="en-US" sz="2800" dirty="0">
                <a:hlinkClick r:id="rId2"/>
              </a:rPr>
              <a:t>Latonya.Odie@dor.ga.gov</a:t>
            </a:r>
            <a:r>
              <a:rPr lang="en-US" sz="2800" dirty="0"/>
              <a:t>) </a:t>
            </a:r>
          </a:p>
          <a:p>
            <a:r>
              <a:rPr lang="en-US" sz="2800" dirty="0"/>
              <a:t>Program Manager: Tiffany Powers (</a:t>
            </a:r>
            <a:r>
              <a:rPr lang="en-US" sz="2800" dirty="0">
                <a:hlinkClick r:id="rId3"/>
              </a:rPr>
              <a:t>Tiffany.Powers@dor.ga.gov</a:t>
            </a:r>
            <a:r>
              <a:rPr lang="en-US" sz="2800" dirty="0"/>
              <a:t>) </a:t>
            </a:r>
          </a:p>
          <a:p>
            <a:endParaRPr lang="en-US" dirty="0"/>
          </a:p>
        </p:txBody>
      </p:sp>
      <p:sp>
        <p:nvSpPr>
          <p:cNvPr id="5" name="Date Placeholder 4">
            <a:extLst>
              <a:ext uri="{FF2B5EF4-FFF2-40B4-BE49-F238E27FC236}">
                <a16:creationId xmlns:a16="http://schemas.microsoft.com/office/drawing/2014/main" id="{2A6288E0-1B4C-430C-8601-6FE9379A48BA}"/>
              </a:ext>
            </a:extLst>
          </p:cNvPr>
          <p:cNvSpPr>
            <a:spLocks noGrp="1"/>
          </p:cNvSpPr>
          <p:nvPr>
            <p:ph type="dt" sz="half" idx="10"/>
          </p:nvPr>
        </p:nvSpPr>
        <p:spPr/>
        <p:txBody>
          <a:bodyPr/>
          <a:lstStyle/>
          <a:p>
            <a:fld id="{353282E9-BE22-40DD-8552-E984E647ED51}" type="datetime1">
              <a:rPr lang="en-US" smtClean="0"/>
              <a:t>8/16/2023</a:t>
            </a:fld>
            <a:endParaRPr lang="en-US" dirty="0"/>
          </a:p>
        </p:txBody>
      </p:sp>
      <p:sp>
        <p:nvSpPr>
          <p:cNvPr id="6" name="Slide Number Placeholder 5">
            <a:extLst>
              <a:ext uri="{FF2B5EF4-FFF2-40B4-BE49-F238E27FC236}">
                <a16:creationId xmlns:a16="http://schemas.microsoft.com/office/drawing/2014/main" id="{E553AE70-03D2-4751-8FEB-F2D3C1D4A7BE}"/>
              </a:ext>
            </a:extLst>
          </p:cNvPr>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4117885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99C4-24A3-4F41-A144-FCA9BA17F413}"/>
              </a:ext>
            </a:extLst>
          </p:cNvPr>
          <p:cNvSpPr>
            <a:spLocks noGrp="1"/>
          </p:cNvSpPr>
          <p:nvPr>
            <p:ph type="title"/>
          </p:nvPr>
        </p:nvSpPr>
        <p:spPr/>
        <p:txBody>
          <a:bodyPr/>
          <a:lstStyle/>
          <a:p>
            <a:r>
              <a:rPr lang="en-US" dirty="0"/>
              <a:t>Compliance project team</a:t>
            </a:r>
          </a:p>
        </p:txBody>
      </p:sp>
      <p:sp>
        <p:nvSpPr>
          <p:cNvPr id="3" name="Content Placeholder 2">
            <a:extLst>
              <a:ext uri="{FF2B5EF4-FFF2-40B4-BE49-F238E27FC236}">
                <a16:creationId xmlns:a16="http://schemas.microsoft.com/office/drawing/2014/main" id="{7ABC2735-D0FC-42BE-A8E9-EB949B682024}"/>
              </a:ext>
            </a:extLst>
          </p:cNvPr>
          <p:cNvSpPr>
            <a:spLocks noGrp="1"/>
          </p:cNvSpPr>
          <p:nvPr>
            <p:ph idx="1"/>
          </p:nvPr>
        </p:nvSpPr>
        <p:spPr/>
        <p:txBody>
          <a:bodyPr/>
          <a:lstStyle/>
          <a:p>
            <a:r>
              <a:rPr lang="en-US" sz="2800" dirty="0"/>
              <a:t>Located in Century Center (HQ). </a:t>
            </a:r>
          </a:p>
          <a:p>
            <a:r>
              <a:rPr lang="en-US" sz="2800" dirty="0"/>
              <a:t>Reviews and handles all computer system issues submitted by Compliance Units. Submits change requests on behalf of the division and ensures that all completed changes are tested prior to production. Handles Compliance related projects.    </a:t>
            </a:r>
          </a:p>
          <a:p>
            <a:r>
              <a:rPr lang="en-US" sz="2800" dirty="0"/>
              <a:t>3 Positions</a:t>
            </a:r>
          </a:p>
          <a:p>
            <a:r>
              <a:rPr lang="en-US" sz="2800" dirty="0"/>
              <a:t>Program Manager: Tiffany Powers (</a:t>
            </a:r>
            <a:r>
              <a:rPr lang="en-US" sz="2800" dirty="0">
                <a:hlinkClick r:id="rId2"/>
              </a:rPr>
              <a:t>Tiffany.Powers@dor.ga.gov</a:t>
            </a:r>
            <a:r>
              <a:rPr lang="en-US" sz="2800" dirty="0"/>
              <a:t>) </a:t>
            </a:r>
          </a:p>
          <a:p>
            <a:pPr marL="0" indent="0">
              <a:buNone/>
            </a:pPr>
            <a:endParaRPr lang="en-US" dirty="0"/>
          </a:p>
        </p:txBody>
      </p:sp>
      <p:sp>
        <p:nvSpPr>
          <p:cNvPr id="5" name="Date Placeholder 4">
            <a:extLst>
              <a:ext uri="{FF2B5EF4-FFF2-40B4-BE49-F238E27FC236}">
                <a16:creationId xmlns:a16="http://schemas.microsoft.com/office/drawing/2014/main" id="{B53C78D5-41B1-483A-95B8-2B6C89A5558A}"/>
              </a:ext>
            </a:extLst>
          </p:cNvPr>
          <p:cNvSpPr>
            <a:spLocks noGrp="1"/>
          </p:cNvSpPr>
          <p:nvPr>
            <p:ph type="dt" sz="half" idx="10"/>
          </p:nvPr>
        </p:nvSpPr>
        <p:spPr/>
        <p:txBody>
          <a:bodyPr/>
          <a:lstStyle/>
          <a:p>
            <a:fld id="{0B4DBD25-25E3-465A-9035-A0A1E02CDCCA}" type="datetime1">
              <a:rPr lang="en-US" smtClean="0"/>
              <a:t>8/16/2023</a:t>
            </a:fld>
            <a:endParaRPr lang="en-US" dirty="0"/>
          </a:p>
        </p:txBody>
      </p:sp>
      <p:sp>
        <p:nvSpPr>
          <p:cNvPr id="6" name="Slide Number Placeholder 5">
            <a:extLst>
              <a:ext uri="{FF2B5EF4-FFF2-40B4-BE49-F238E27FC236}">
                <a16:creationId xmlns:a16="http://schemas.microsoft.com/office/drawing/2014/main" id="{6F8EF28A-97B4-489F-8084-ED7A2E22A518}"/>
              </a:ext>
            </a:extLst>
          </p:cNvPr>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2345592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3B62-B3B9-4E1E-8863-4FD85739D4F0}"/>
              </a:ext>
            </a:extLst>
          </p:cNvPr>
          <p:cNvSpPr>
            <a:spLocks noGrp="1"/>
          </p:cNvSpPr>
          <p:nvPr>
            <p:ph type="title"/>
          </p:nvPr>
        </p:nvSpPr>
        <p:spPr/>
        <p:txBody>
          <a:bodyPr/>
          <a:lstStyle/>
          <a:p>
            <a:r>
              <a:rPr lang="en-US" dirty="0"/>
              <a:t>Georgia special refund:</a:t>
            </a:r>
            <a:br>
              <a:rPr lang="en-US" dirty="0"/>
            </a:br>
            <a:r>
              <a:rPr lang="en-US" dirty="0"/>
              <a:t>Using GA Individual tax identification Number (ITIN)</a:t>
            </a:r>
          </a:p>
        </p:txBody>
      </p:sp>
      <p:pic>
        <p:nvPicPr>
          <p:cNvPr id="1026" name="Picture 2" descr="image">
            <a:extLst>
              <a:ext uri="{FF2B5EF4-FFF2-40B4-BE49-F238E27FC236}">
                <a16:creationId xmlns:a16="http://schemas.microsoft.com/office/drawing/2014/main" id="{8CECD18C-9A5E-F2EF-6DDC-A3F6F3552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394" y="2525150"/>
            <a:ext cx="8244431" cy="317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662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126A-E05A-4A23-BA93-6787D58A4E82}"/>
              </a:ext>
            </a:extLst>
          </p:cNvPr>
          <p:cNvSpPr>
            <a:spLocks noGrp="1"/>
          </p:cNvSpPr>
          <p:nvPr>
            <p:ph type="title"/>
          </p:nvPr>
        </p:nvSpPr>
        <p:spPr/>
        <p:txBody>
          <a:bodyPr/>
          <a:lstStyle/>
          <a:p>
            <a:r>
              <a:rPr lang="en-US" dirty="0"/>
              <a:t>Office of the Director</a:t>
            </a:r>
          </a:p>
        </p:txBody>
      </p:sp>
      <p:sp>
        <p:nvSpPr>
          <p:cNvPr id="3" name="Content Placeholder 2">
            <a:extLst>
              <a:ext uri="{FF2B5EF4-FFF2-40B4-BE49-F238E27FC236}">
                <a16:creationId xmlns:a16="http://schemas.microsoft.com/office/drawing/2014/main" id="{907FA72A-6543-4C12-B447-C9FB995A2653}"/>
              </a:ext>
            </a:extLst>
          </p:cNvPr>
          <p:cNvSpPr>
            <a:spLocks noGrp="1"/>
          </p:cNvSpPr>
          <p:nvPr>
            <p:ph idx="1"/>
          </p:nvPr>
        </p:nvSpPr>
        <p:spPr/>
        <p:txBody>
          <a:bodyPr>
            <a:normAutofit fontScale="92500" lnSpcReduction="20000"/>
          </a:bodyPr>
          <a:lstStyle/>
          <a:p>
            <a:r>
              <a:rPr lang="en-US" sz="2800" dirty="0"/>
              <a:t>Located in Century Center. </a:t>
            </a:r>
          </a:p>
          <a:p>
            <a:r>
              <a:rPr lang="en-US" sz="2800" dirty="0"/>
              <a:t>Handles administrative tasks for the Compliance Division.</a:t>
            </a:r>
          </a:p>
          <a:p>
            <a:r>
              <a:rPr lang="en-US" sz="2800" dirty="0"/>
              <a:t>6 Positions:      </a:t>
            </a:r>
          </a:p>
          <a:p>
            <a:pPr lvl="1"/>
            <a:r>
              <a:rPr lang="en-US" sz="1800" dirty="0"/>
              <a:t>Kerry Herndon, Director (</a:t>
            </a:r>
            <a:r>
              <a:rPr lang="en-US" sz="1800" dirty="0">
                <a:hlinkClick r:id="rId3"/>
              </a:rPr>
              <a:t>Kerry.Herndon@dor.ga.gov</a:t>
            </a:r>
            <a:r>
              <a:rPr lang="en-US" sz="1800" dirty="0"/>
              <a:t>) </a:t>
            </a:r>
          </a:p>
          <a:p>
            <a:pPr lvl="1"/>
            <a:r>
              <a:rPr lang="en-US" sz="1800" dirty="0"/>
              <a:t>Joel Gilbert, Assistant Director (</a:t>
            </a:r>
            <a:r>
              <a:rPr lang="en-US" sz="1800" dirty="0">
                <a:hlinkClick r:id="rId4"/>
              </a:rPr>
              <a:t>Joel.Gilbert@dor.ga.gov</a:t>
            </a:r>
            <a:r>
              <a:rPr lang="en-US" sz="1800" dirty="0"/>
              <a:t>) </a:t>
            </a:r>
          </a:p>
          <a:p>
            <a:pPr lvl="1"/>
            <a:r>
              <a:rPr lang="en-US" sz="1800" dirty="0"/>
              <a:t>Jill Smith, Program Manager (Based out of Cartersville RO) </a:t>
            </a:r>
          </a:p>
          <a:p>
            <a:pPr lvl="1"/>
            <a:r>
              <a:rPr lang="en-US" sz="1800" dirty="0"/>
              <a:t>Tiffany Powers, Program Manager</a:t>
            </a:r>
          </a:p>
          <a:p>
            <a:pPr lvl="1"/>
            <a:r>
              <a:rPr lang="en-US" sz="1800" dirty="0"/>
              <a:t>Merrill Jacobson, Attorney</a:t>
            </a:r>
          </a:p>
          <a:p>
            <a:pPr lvl="1"/>
            <a:r>
              <a:rPr lang="en-US" sz="1800" dirty="0"/>
              <a:t>Angela Branyon, Administrative Assistant </a:t>
            </a:r>
          </a:p>
          <a:p>
            <a:endParaRPr lang="en-US" dirty="0"/>
          </a:p>
        </p:txBody>
      </p:sp>
      <p:sp>
        <p:nvSpPr>
          <p:cNvPr id="5" name="Date Placeholder 4">
            <a:extLst>
              <a:ext uri="{FF2B5EF4-FFF2-40B4-BE49-F238E27FC236}">
                <a16:creationId xmlns:a16="http://schemas.microsoft.com/office/drawing/2014/main" id="{A09BCF59-E046-432D-ACCB-ED6BBB7EBBED}"/>
              </a:ext>
            </a:extLst>
          </p:cNvPr>
          <p:cNvSpPr>
            <a:spLocks noGrp="1"/>
          </p:cNvSpPr>
          <p:nvPr>
            <p:ph type="dt" sz="half" idx="10"/>
          </p:nvPr>
        </p:nvSpPr>
        <p:spPr/>
        <p:txBody>
          <a:bodyPr/>
          <a:lstStyle/>
          <a:p>
            <a:fld id="{639DF14F-D190-4A92-AD74-F7DA7F4C5820}" type="datetime1">
              <a:rPr lang="en-US" smtClean="0"/>
              <a:t>8/16/2023</a:t>
            </a:fld>
            <a:endParaRPr lang="en-US" dirty="0"/>
          </a:p>
        </p:txBody>
      </p:sp>
      <p:sp>
        <p:nvSpPr>
          <p:cNvPr id="6" name="Slide Number Placeholder 5">
            <a:extLst>
              <a:ext uri="{FF2B5EF4-FFF2-40B4-BE49-F238E27FC236}">
                <a16:creationId xmlns:a16="http://schemas.microsoft.com/office/drawing/2014/main" id="{8D9101F8-FC4B-4185-8A62-E207C7AA0BF5}"/>
              </a:ext>
            </a:extLst>
          </p:cNvPr>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153027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059F-3991-4534-982D-52F06207254E}"/>
              </a:ext>
            </a:extLst>
          </p:cNvPr>
          <p:cNvSpPr>
            <a:spLocks noGrp="1"/>
          </p:cNvSpPr>
          <p:nvPr>
            <p:ph type="title"/>
          </p:nvPr>
        </p:nvSpPr>
        <p:spPr/>
        <p:txBody>
          <a:bodyPr/>
          <a:lstStyle/>
          <a:p>
            <a:r>
              <a:rPr lang="en-US" dirty="0"/>
              <a:t>Collection initiatives</a:t>
            </a:r>
          </a:p>
        </p:txBody>
      </p:sp>
      <p:sp>
        <p:nvSpPr>
          <p:cNvPr id="3" name="Content Placeholder 2">
            <a:extLst>
              <a:ext uri="{FF2B5EF4-FFF2-40B4-BE49-F238E27FC236}">
                <a16:creationId xmlns:a16="http://schemas.microsoft.com/office/drawing/2014/main" id="{9258AD50-7D70-4959-8799-75B901BB2970}"/>
              </a:ext>
            </a:extLst>
          </p:cNvPr>
          <p:cNvSpPr>
            <a:spLocks noGrp="1"/>
          </p:cNvSpPr>
          <p:nvPr>
            <p:ph idx="1"/>
          </p:nvPr>
        </p:nvSpPr>
        <p:spPr>
          <a:xfrm>
            <a:off x="581192" y="2180496"/>
            <a:ext cx="11029615" cy="4140766"/>
          </a:xfrm>
        </p:spPr>
        <p:txBody>
          <a:bodyPr>
            <a:normAutofit/>
          </a:bodyPr>
          <a:lstStyle/>
          <a:p>
            <a:r>
              <a:rPr lang="en-US" sz="2800" dirty="0"/>
              <a:t>Financial Institution Data Match (FIDM) – Senate Bill 201</a:t>
            </a:r>
          </a:p>
          <a:p>
            <a:r>
              <a:rPr lang="en-US" sz="2800" dirty="0"/>
              <a:t>Treasury Offset Program (TOP)</a:t>
            </a:r>
          </a:p>
          <a:p>
            <a:r>
              <a:rPr lang="en-US" sz="2800" dirty="0"/>
              <a:t>Voluntary Compliance Programs</a:t>
            </a:r>
          </a:p>
          <a:p>
            <a:pPr lvl="1"/>
            <a:r>
              <a:rPr lang="en-US" sz="2600" dirty="0"/>
              <a:t>Installment Payment Agreements (IPAs)</a:t>
            </a:r>
          </a:p>
          <a:p>
            <a:pPr lvl="1"/>
            <a:r>
              <a:rPr lang="en-US" sz="2600" dirty="0"/>
              <a:t>Offer in Compromise (OIC)</a:t>
            </a:r>
          </a:p>
          <a:p>
            <a:pPr lvl="1"/>
            <a:r>
              <a:rPr lang="en-US" sz="2600" dirty="0"/>
              <a:t>Penalty Waivers</a:t>
            </a:r>
          </a:p>
          <a:p>
            <a:endParaRPr lang="en-US" dirty="0"/>
          </a:p>
        </p:txBody>
      </p:sp>
      <p:sp>
        <p:nvSpPr>
          <p:cNvPr id="5" name="Date Placeholder 4">
            <a:extLst>
              <a:ext uri="{FF2B5EF4-FFF2-40B4-BE49-F238E27FC236}">
                <a16:creationId xmlns:a16="http://schemas.microsoft.com/office/drawing/2014/main" id="{AFD1BDF5-EC79-4F86-8E8E-F3BBB9271EE4}"/>
              </a:ext>
            </a:extLst>
          </p:cNvPr>
          <p:cNvSpPr>
            <a:spLocks noGrp="1"/>
          </p:cNvSpPr>
          <p:nvPr>
            <p:ph type="dt" sz="half" idx="10"/>
          </p:nvPr>
        </p:nvSpPr>
        <p:spPr/>
        <p:txBody>
          <a:bodyPr/>
          <a:lstStyle/>
          <a:p>
            <a:fld id="{B600D0CB-6A08-4384-B71D-136F5083AFEA}" type="datetime1">
              <a:rPr lang="en-US" smtClean="0"/>
              <a:t>8/16/2023</a:t>
            </a:fld>
            <a:endParaRPr lang="en-US" dirty="0"/>
          </a:p>
        </p:txBody>
      </p:sp>
      <p:sp>
        <p:nvSpPr>
          <p:cNvPr id="6" name="Slide Number Placeholder 5">
            <a:extLst>
              <a:ext uri="{FF2B5EF4-FFF2-40B4-BE49-F238E27FC236}">
                <a16:creationId xmlns:a16="http://schemas.microsoft.com/office/drawing/2014/main" id="{30839590-F4D6-4A39-B04A-602949ADD4CB}"/>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3307679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B6E5-9E6E-471D-8D79-598CB3EBA827}"/>
              </a:ext>
            </a:extLst>
          </p:cNvPr>
          <p:cNvSpPr>
            <a:spLocks noGrp="1"/>
          </p:cNvSpPr>
          <p:nvPr>
            <p:ph type="title"/>
          </p:nvPr>
        </p:nvSpPr>
        <p:spPr/>
        <p:txBody>
          <a:bodyPr/>
          <a:lstStyle/>
          <a:p>
            <a:r>
              <a:rPr lang="en-US" dirty="0"/>
              <a:t>SB201 - Financial institution data match (FIDM)</a:t>
            </a:r>
          </a:p>
        </p:txBody>
      </p:sp>
      <p:sp>
        <p:nvSpPr>
          <p:cNvPr id="3" name="Content Placeholder 2">
            <a:extLst>
              <a:ext uri="{FF2B5EF4-FFF2-40B4-BE49-F238E27FC236}">
                <a16:creationId xmlns:a16="http://schemas.microsoft.com/office/drawing/2014/main" id="{5AF8C415-2EEE-4023-9640-8D067C9C9A81}"/>
              </a:ext>
            </a:extLst>
          </p:cNvPr>
          <p:cNvSpPr>
            <a:spLocks noGrp="1"/>
          </p:cNvSpPr>
          <p:nvPr>
            <p:ph idx="1"/>
          </p:nvPr>
        </p:nvSpPr>
        <p:spPr/>
        <p:txBody>
          <a:bodyPr/>
          <a:lstStyle/>
          <a:p>
            <a:r>
              <a:rPr lang="en-US" sz="2800" dirty="0"/>
              <a:t>What is it?</a:t>
            </a:r>
          </a:p>
          <a:p>
            <a:pPr lvl="1"/>
            <a:r>
              <a:rPr lang="en-US" sz="2000" dirty="0"/>
              <a:t>Allows the Department, through a 3</a:t>
            </a:r>
            <a:r>
              <a:rPr lang="en-US" sz="2000" baseline="30000" dirty="0"/>
              <a:t>rd</a:t>
            </a:r>
            <a:r>
              <a:rPr lang="en-US" sz="2000" dirty="0"/>
              <a:t> party, to request identification of any account a financial institution may hold with respect to the delinquent taxpayer identified in the request. </a:t>
            </a:r>
          </a:p>
          <a:p>
            <a:r>
              <a:rPr lang="en-US" sz="2800" dirty="0"/>
              <a:t>How will it be used?</a:t>
            </a:r>
          </a:p>
          <a:p>
            <a:pPr lvl="1"/>
            <a:r>
              <a:rPr lang="en-US" sz="2000" dirty="0"/>
              <a:t>Information obtained through FIDM can only be used for the collection of a delinquent tax liability under an active lien.</a:t>
            </a:r>
          </a:p>
          <a:p>
            <a:pPr lvl="1"/>
            <a:r>
              <a:rPr lang="en-US" sz="2000" dirty="0"/>
              <a:t>The information will allow the Department to pinpoint enforcements rather than use a scattered collection approach. </a:t>
            </a:r>
          </a:p>
        </p:txBody>
      </p:sp>
      <p:sp>
        <p:nvSpPr>
          <p:cNvPr id="5" name="Date Placeholder 4">
            <a:extLst>
              <a:ext uri="{FF2B5EF4-FFF2-40B4-BE49-F238E27FC236}">
                <a16:creationId xmlns:a16="http://schemas.microsoft.com/office/drawing/2014/main" id="{6D8B7DA5-981F-492B-A32C-2F41C5C1BCA2}"/>
              </a:ext>
            </a:extLst>
          </p:cNvPr>
          <p:cNvSpPr>
            <a:spLocks noGrp="1"/>
          </p:cNvSpPr>
          <p:nvPr>
            <p:ph type="dt" sz="half" idx="10"/>
          </p:nvPr>
        </p:nvSpPr>
        <p:spPr/>
        <p:txBody>
          <a:bodyPr/>
          <a:lstStyle/>
          <a:p>
            <a:fld id="{73D4B842-9581-4833-A2BC-3C2C1FE2B1A1}" type="datetime1">
              <a:rPr lang="en-US" smtClean="0"/>
              <a:t>8/16/2023</a:t>
            </a:fld>
            <a:endParaRPr lang="en-US" dirty="0"/>
          </a:p>
        </p:txBody>
      </p:sp>
      <p:sp>
        <p:nvSpPr>
          <p:cNvPr id="6" name="Slide Number Placeholder 5">
            <a:extLst>
              <a:ext uri="{FF2B5EF4-FFF2-40B4-BE49-F238E27FC236}">
                <a16:creationId xmlns:a16="http://schemas.microsoft.com/office/drawing/2014/main" id="{3C9B8061-08A3-40BB-9ECF-E8BE8C2BEA24}"/>
              </a:ext>
            </a:extLst>
          </p:cNvPr>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41765292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5D7C-1657-4EB9-AEB6-23DB3961B24F}"/>
              </a:ext>
            </a:extLst>
          </p:cNvPr>
          <p:cNvSpPr>
            <a:spLocks noGrp="1"/>
          </p:cNvSpPr>
          <p:nvPr>
            <p:ph type="title"/>
          </p:nvPr>
        </p:nvSpPr>
        <p:spPr/>
        <p:txBody>
          <a:bodyPr/>
          <a:lstStyle/>
          <a:p>
            <a:r>
              <a:rPr lang="en-US" dirty="0"/>
              <a:t>Treasury offset program (TOP)</a:t>
            </a:r>
          </a:p>
        </p:txBody>
      </p:sp>
      <p:sp>
        <p:nvSpPr>
          <p:cNvPr id="3" name="Content Placeholder 2">
            <a:extLst>
              <a:ext uri="{FF2B5EF4-FFF2-40B4-BE49-F238E27FC236}">
                <a16:creationId xmlns:a16="http://schemas.microsoft.com/office/drawing/2014/main" id="{31F070CE-C0C7-49C2-A0D4-82F64EDF68EA}"/>
              </a:ext>
            </a:extLst>
          </p:cNvPr>
          <p:cNvSpPr>
            <a:spLocks noGrp="1"/>
          </p:cNvSpPr>
          <p:nvPr>
            <p:ph idx="1"/>
          </p:nvPr>
        </p:nvSpPr>
        <p:spPr/>
        <p:txBody>
          <a:bodyPr>
            <a:normAutofit lnSpcReduction="10000"/>
          </a:bodyPr>
          <a:lstStyle/>
          <a:p>
            <a:r>
              <a:rPr lang="en-US" sz="2800" dirty="0"/>
              <a:t>What is the Treasury Offset Program?</a:t>
            </a:r>
          </a:p>
          <a:p>
            <a:pPr lvl="1"/>
            <a:r>
              <a:rPr lang="en-US" dirty="0"/>
              <a:t>Under Federal Law, the Georgia DOR can take a Federal IT refund to reduce or pay income tax debt owed to the State of Georgia. </a:t>
            </a:r>
          </a:p>
          <a:p>
            <a:r>
              <a:rPr lang="en-US" sz="2800" dirty="0"/>
              <a:t>How it works?</a:t>
            </a:r>
          </a:p>
          <a:p>
            <a:pPr lvl="1"/>
            <a:r>
              <a:rPr lang="en-US" dirty="0"/>
              <a:t>A letter is sent to the last known address of a person notifying them of the Department’s intent to file an offset claim</a:t>
            </a:r>
          </a:p>
          <a:p>
            <a:pPr lvl="1"/>
            <a:r>
              <a:rPr lang="en-US" dirty="0"/>
              <a:t>After 60 days, a claim is filed with the Treasury Department </a:t>
            </a:r>
          </a:p>
          <a:p>
            <a:pPr lvl="1"/>
            <a:r>
              <a:rPr lang="en-US" dirty="0"/>
              <a:t>The Treasury Department notifies the person when they send all or part of the federal refund.</a:t>
            </a:r>
          </a:p>
          <a:p>
            <a:r>
              <a:rPr lang="en-US" sz="2800" dirty="0"/>
              <a:t>Plain Language applied to TOP Notice of Intent to Offset – Reduces phone calls</a:t>
            </a:r>
          </a:p>
          <a:p>
            <a:endParaRPr lang="en-US" sz="1800" dirty="0"/>
          </a:p>
          <a:p>
            <a:endParaRPr lang="en-US" dirty="0"/>
          </a:p>
        </p:txBody>
      </p:sp>
      <p:sp>
        <p:nvSpPr>
          <p:cNvPr id="5" name="Date Placeholder 4">
            <a:extLst>
              <a:ext uri="{FF2B5EF4-FFF2-40B4-BE49-F238E27FC236}">
                <a16:creationId xmlns:a16="http://schemas.microsoft.com/office/drawing/2014/main" id="{56116497-CDD2-4385-BD7B-EFAD88939AEA}"/>
              </a:ext>
            </a:extLst>
          </p:cNvPr>
          <p:cNvSpPr>
            <a:spLocks noGrp="1"/>
          </p:cNvSpPr>
          <p:nvPr>
            <p:ph type="dt" sz="half" idx="10"/>
          </p:nvPr>
        </p:nvSpPr>
        <p:spPr/>
        <p:txBody>
          <a:bodyPr/>
          <a:lstStyle/>
          <a:p>
            <a:fld id="{2C37B003-7834-4507-93B4-6974A0394DE2}" type="datetime1">
              <a:rPr lang="en-US" smtClean="0"/>
              <a:t>8/16/2023</a:t>
            </a:fld>
            <a:endParaRPr lang="en-US" dirty="0"/>
          </a:p>
        </p:txBody>
      </p:sp>
      <p:sp>
        <p:nvSpPr>
          <p:cNvPr id="6" name="Slide Number Placeholder 5">
            <a:extLst>
              <a:ext uri="{FF2B5EF4-FFF2-40B4-BE49-F238E27FC236}">
                <a16:creationId xmlns:a16="http://schemas.microsoft.com/office/drawing/2014/main" id="{A93DE416-3BD0-423F-A1C6-0D5583B9739D}"/>
              </a:ext>
            </a:extLst>
          </p:cNvPr>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16022632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38BC-54EF-4DF1-8356-049536517189}"/>
              </a:ext>
            </a:extLst>
          </p:cNvPr>
          <p:cNvSpPr>
            <a:spLocks noGrp="1"/>
          </p:cNvSpPr>
          <p:nvPr>
            <p:ph type="title"/>
          </p:nvPr>
        </p:nvSpPr>
        <p:spPr/>
        <p:txBody>
          <a:bodyPr/>
          <a:lstStyle/>
          <a:p>
            <a:r>
              <a:rPr lang="en-US" dirty="0"/>
              <a:t>Voluntary Compliance Programs (IPA)</a:t>
            </a:r>
          </a:p>
        </p:txBody>
      </p:sp>
      <p:sp>
        <p:nvSpPr>
          <p:cNvPr id="3" name="Content Placeholder 2">
            <a:extLst>
              <a:ext uri="{FF2B5EF4-FFF2-40B4-BE49-F238E27FC236}">
                <a16:creationId xmlns:a16="http://schemas.microsoft.com/office/drawing/2014/main" id="{9D6A59B2-FFD6-4DA5-8C07-4A14EA11A9B4}"/>
              </a:ext>
            </a:extLst>
          </p:cNvPr>
          <p:cNvSpPr>
            <a:spLocks noGrp="1"/>
          </p:cNvSpPr>
          <p:nvPr>
            <p:ph idx="1"/>
          </p:nvPr>
        </p:nvSpPr>
        <p:spPr/>
        <p:txBody>
          <a:bodyPr>
            <a:normAutofit fontScale="92500" lnSpcReduction="20000"/>
          </a:bodyPr>
          <a:lstStyle/>
          <a:p>
            <a:r>
              <a:rPr lang="en-US" sz="2800" dirty="0"/>
              <a:t>Installment Payment Agreement (IPA)</a:t>
            </a:r>
          </a:p>
          <a:p>
            <a:pPr lvl="1"/>
            <a:r>
              <a:rPr lang="en-US" sz="2600" dirty="0"/>
              <a:t>What is it?</a:t>
            </a:r>
          </a:p>
          <a:p>
            <a:pPr lvl="2"/>
            <a:r>
              <a:rPr lang="en-US" dirty="0"/>
              <a:t>An Installment Payment Agreement is a contract between a delinquent taxpayer and the Department. </a:t>
            </a:r>
          </a:p>
          <a:p>
            <a:pPr lvl="1"/>
            <a:r>
              <a:rPr lang="en-US" sz="2600" dirty="0"/>
              <a:t>How does it work?</a:t>
            </a:r>
          </a:p>
          <a:p>
            <a:pPr lvl="2"/>
            <a:r>
              <a:rPr lang="en-US" dirty="0"/>
              <a:t>Allow up to 60 months</a:t>
            </a:r>
          </a:p>
          <a:p>
            <a:pPr lvl="2"/>
            <a:r>
              <a:rPr lang="en-US" dirty="0"/>
              <a:t>Minimum payment of $25</a:t>
            </a:r>
          </a:p>
          <a:p>
            <a:pPr lvl="2"/>
            <a:r>
              <a:rPr lang="en-US" dirty="0"/>
              <a:t>Fee to set up IPA</a:t>
            </a:r>
          </a:p>
          <a:p>
            <a:pPr lvl="2"/>
            <a:r>
              <a:rPr lang="en-US" dirty="0"/>
              <a:t>Penalty and Interest continues to accrue while payments are made</a:t>
            </a:r>
          </a:p>
          <a:p>
            <a:pPr lvl="1"/>
            <a:r>
              <a:rPr lang="en-US" sz="2600" dirty="0"/>
              <a:t>Over 48,000 active payment plans</a:t>
            </a:r>
          </a:p>
          <a:p>
            <a:pPr lvl="1"/>
            <a:r>
              <a:rPr lang="en-US" sz="2600" dirty="0"/>
              <a:t>Approximately $10.5 million collected per month </a:t>
            </a:r>
          </a:p>
          <a:p>
            <a:endParaRPr lang="en-US" dirty="0"/>
          </a:p>
        </p:txBody>
      </p:sp>
      <p:sp>
        <p:nvSpPr>
          <p:cNvPr id="5" name="Date Placeholder 4">
            <a:extLst>
              <a:ext uri="{FF2B5EF4-FFF2-40B4-BE49-F238E27FC236}">
                <a16:creationId xmlns:a16="http://schemas.microsoft.com/office/drawing/2014/main" id="{CD35009C-0E6E-45C0-A4E2-923087ABB5B5}"/>
              </a:ext>
            </a:extLst>
          </p:cNvPr>
          <p:cNvSpPr>
            <a:spLocks noGrp="1"/>
          </p:cNvSpPr>
          <p:nvPr>
            <p:ph type="dt" sz="half" idx="10"/>
          </p:nvPr>
        </p:nvSpPr>
        <p:spPr/>
        <p:txBody>
          <a:bodyPr/>
          <a:lstStyle/>
          <a:p>
            <a:fld id="{682A2C6E-2D8D-458E-94E3-25D6F3B7AAE4}" type="datetime1">
              <a:rPr lang="en-US" smtClean="0"/>
              <a:t>8/16/2023</a:t>
            </a:fld>
            <a:endParaRPr lang="en-US" dirty="0"/>
          </a:p>
        </p:txBody>
      </p:sp>
      <p:sp>
        <p:nvSpPr>
          <p:cNvPr id="6" name="Slide Number Placeholder 5">
            <a:extLst>
              <a:ext uri="{FF2B5EF4-FFF2-40B4-BE49-F238E27FC236}">
                <a16:creationId xmlns:a16="http://schemas.microsoft.com/office/drawing/2014/main" id="{870F58C3-56C6-4F86-9931-F41085C90423}"/>
              </a:ext>
            </a:extLst>
          </p:cNvPr>
          <p:cNvSpPr>
            <a:spLocks noGrp="1"/>
          </p:cNvSpPr>
          <p:nvPr>
            <p:ph type="sldNum" sz="quarter" idx="12"/>
          </p:nvPr>
        </p:nvSpPr>
        <p:spPr/>
        <p:txBody>
          <a:bodyPr/>
          <a:lstStyle/>
          <a:p>
            <a:fld id="{D57F1E4F-1CFF-5643-939E-217C01CDF565}" type="slidenum">
              <a:rPr lang="en-US" smtClean="0"/>
              <a:pPr/>
              <a:t>64</a:t>
            </a:fld>
            <a:endParaRPr lang="en-US" dirty="0"/>
          </a:p>
        </p:txBody>
      </p:sp>
    </p:spTree>
    <p:extLst>
      <p:ext uri="{BB962C8B-B14F-4D97-AF65-F5344CB8AC3E}">
        <p14:creationId xmlns:p14="http://schemas.microsoft.com/office/powerpoint/2010/main" val="1667647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38BC-54EF-4DF1-8356-049536517189}"/>
              </a:ext>
            </a:extLst>
          </p:cNvPr>
          <p:cNvSpPr>
            <a:spLocks noGrp="1"/>
          </p:cNvSpPr>
          <p:nvPr>
            <p:ph type="title"/>
          </p:nvPr>
        </p:nvSpPr>
        <p:spPr/>
        <p:txBody>
          <a:bodyPr/>
          <a:lstStyle/>
          <a:p>
            <a:r>
              <a:rPr lang="en-US" dirty="0"/>
              <a:t>Voluntary Compliance programs (OIC)</a:t>
            </a:r>
          </a:p>
        </p:txBody>
      </p:sp>
      <p:sp>
        <p:nvSpPr>
          <p:cNvPr id="3" name="Content Placeholder 2">
            <a:extLst>
              <a:ext uri="{FF2B5EF4-FFF2-40B4-BE49-F238E27FC236}">
                <a16:creationId xmlns:a16="http://schemas.microsoft.com/office/drawing/2014/main" id="{9D6A59B2-FFD6-4DA5-8C07-4A14EA11A9B4}"/>
              </a:ext>
            </a:extLst>
          </p:cNvPr>
          <p:cNvSpPr>
            <a:spLocks noGrp="1"/>
          </p:cNvSpPr>
          <p:nvPr>
            <p:ph idx="1"/>
          </p:nvPr>
        </p:nvSpPr>
        <p:spPr/>
        <p:txBody>
          <a:bodyPr>
            <a:normAutofit fontScale="85000" lnSpcReduction="20000"/>
          </a:bodyPr>
          <a:lstStyle/>
          <a:p>
            <a:r>
              <a:rPr lang="en-US" sz="2800" dirty="0"/>
              <a:t>Offer-in-Compromise</a:t>
            </a:r>
          </a:p>
          <a:p>
            <a:pPr lvl="1"/>
            <a:r>
              <a:rPr lang="en-US" sz="2600" dirty="0"/>
              <a:t>What is it?</a:t>
            </a:r>
          </a:p>
          <a:p>
            <a:pPr lvl="1"/>
            <a:r>
              <a:rPr lang="en-US" dirty="0"/>
              <a:t>A program that allows a taxpayer to settle for a lessor amount than is due.  Must fall under one the following:</a:t>
            </a:r>
          </a:p>
          <a:p>
            <a:pPr lvl="2"/>
            <a:r>
              <a:rPr lang="en-US" dirty="0"/>
              <a:t>Doubt as to collectability</a:t>
            </a:r>
          </a:p>
          <a:p>
            <a:pPr lvl="2"/>
            <a:r>
              <a:rPr lang="en-US" dirty="0"/>
              <a:t>Doubt as to liability</a:t>
            </a:r>
          </a:p>
          <a:p>
            <a:pPr lvl="1"/>
            <a:r>
              <a:rPr lang="en-US" sz="2600" dirty="0"/>
              <a:t>How does it work?</a:t>
            </a:r>
          </a:p>
          <a:p>
            <a:pPr lvl="1"/>
            <a:r>
              <a:rPr lang="en-US" dirty="0"/>
              <a:t>Taxpayer applies using Form OIC-1 and Financial Statements (Doubt as to Collectability only)</a:t>
            </a:r>
          </a:p>
          <a:p>
            <a:pPr lvl="1"/>
            <a:r>
              <a:rPr lang="en-US" dirty="0"/>
              <a:t>Application Fee $100.00</a:t>
            </a:r>
          </a:p>
          <a:p>
            <a:pPr lvl="1"/>
            <a:r>
              <a:rPr lang="en-US" dirty="0"/>
              <a:t>Lump Sum or Installment Plan available</a:t>
            </a:r>
          </a:p>
          <a:p>
            <a:pPr lvl="1"/>
            <a:r>
              <a:rPr lang="en-US" dirty="0"/>
              <a:t>Over 1400 OICs processed in 2022</a:t>
            </a:r>
          </a:p>
          <a:p>
            <a:pPr lvl="1"/>
            <a:r>
              <a:rPr lang="en-US" dirty="0"/>
              <a:t>Over 60% acceptance rate</a:t>
            </a:r>
          </a:p>
          <a:p>
            <a:endParaRPr lang="en-US" sz="2800" dirty="0"/>
          </a:p>
          <a:p>
            <a:endParaRPr lang="en-US" dirty="0"/>
          </a:p>
        </p:txBody>
      </p:sp>
      <p:sp>
        <p:nvSpPr>
          <p:cNvPr id="5" name="Date Placeholder 4">
            <a:extLst>
              <a:ext uri="{FF2B5EF4-FFF2-40B4-BE49-F238E27FC236}">
                <a16:creationId xmlns:a16="http://schemas.microsoft.com/office/drawing/2014/main" id="{CD35009C-0E6E-45C0-A4E2-923087ABB5B5}"/>
              </a:ext>
            </a:extLst>
          </p:cNvPr>
          <p:cNvSpPr>
            <a:spLocks noGrp="1"/>
          </p:cNvSpPr>
          <p:nvPr>
            <p:ph type="dt" sz="half" idx="10"/>
          </p:nvPr>
        </p:nvSpPr>
        <p:spPr/>
        <p:txBody>
          <a:bodyPr/>
          <a:lstStyle/>
          <a:p>
            <a:fld id="{682A2C6E-2D8D-458E-94E3-25D6F3B7AAE4}" type="datetime1">
              <a:rPr lang="en-US" smtClean="0"/>
              <a:t>8/16/2023</a:t>
            </a:fld>
            <a:endParaRPr lang="en-US" dirty="0"/>
          </a:p>
        </p:txBody>
      </p:sp>
      <p:sp>
        <p:nvSpPr>
          <p:cNvPr id="6" name="Slide Number Placeholder 5">
            <a:extLst>
              <a:ext uri="{FF2B5EF4-FFF2-40B4-BE49-F238E27FC236}">
                <a16:creationId xmlns:a16="http://schemas.microsoft.com/office/drawing/2014/main" id="{870F58C3-56C6-4F86-9931-F41085C90423}"/>
              </a:ext>
            </a:extLst>
          </p:cNvPr>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30298252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38BC-54EF-4DF1-8356-049536517189}"/>
              </a:ext>
            </a:extLst>
          </p:cNvPr>
          <p:cNvSpPr>
            <a:spLocks noGrp="1"/>
          </p:cNvSpPr>
          <p:nvPr>
            <p:ph type="title"/>
          </p:nvPr>
        </p:nvSpPr>
        <p:spPr/>
        <p:txBody>
          <a:bodyPr/>
          <a:lstStyle/>
          <a:p>
            <a:r>
              <a:rPr lang="en-US" dirty="0"/>
              <a:t>Voluntary Compliance programs (penalty waivers)</a:t>
            </a:r>
          </a:p>
        </p:txBody>
      </p:sp>
      <p:sp>
        <p:nvSpPr>
          <p:cNvPr id="3" name="Content Placeholder 2">
            <a:extLst>
              <a:ext uri="{FF2B5EF4-FFF2-40B4-BE49-F238E27FC236}">
                <a16:creationId xmlns:a16="http://schemas.microsoft.com/office/drawing/2014/main" id="{9D6A59B2-FFD6-4DA5-8C07-4A14EA11A9B4}"/>
              </a:ext>
            </a:extLst>
          </p:cNvPr>
          <p:cNvSpPr>
            <a:spLocks noGrp="1"/>
          </p:cNvSpPr>
          <p:nvPr>
            <p:ph idx="1"/>
          </p:nvPr>
        </p:nvSpPr>
        <p:spPr/>
        <p:txBody>
          <a:bodyPr>
            <a:normAutofit fontScale="92500" lnSpcReduction="20000"/>
          </a:bodyPr>
          <a:lstStyle/>
          <a:p>
            <a:r>
              <a:rPr lang="en-US" sz="2800" dirty="0"/>
              <a:t>Penalty Waiver</a:t>
            </a:r>
          </a:p>
          <a:p>
            <a:pPr lvl="1"/>
            <a:r>
              <a:rPr lang="en-US" sz="2600" dirty="0"/>
              <a:t>What is it?</a:t>
            </a:r>
          </a:p>
          <a:p>
            <a:pPr lvl="1"/>
            <a:r>
              <a:rPr lang="en-US" dirty="0"/>
              <a:t>A program that allows a taxpayer to request the Department forgive assessed penalties:</a:t>
            </a:r>
          </a:p>
          <a:p>
            <a:pPr lvl="2"/>
            <a:r>
              <a:rPr lang="en-US" dirty="0"/>
              <a:t>Must demonstrate reasonable cause.  Did the TP act as a reasonable person would have?</a:t>
            </a:r>
          </a:p>
          <a:p>
            <a:pPr lvl="2"/>
            <a:r>
              <a:rPr lang="en-US" dirty="0"/>
              <a:t>Authority granted to the Commissioner by OCGA 48-2-43 .</a:t>
            </a:r>
          </a:p>
          <a:p>
            <a:pPr lvl="1"/>
            <a:r>
              <a:rPr lang="en-US" sz="2600" dirty="0"/>
              <a:t>How does it work?</a:t>
            </a:r>
          </a:p>
          <a:p>
            <a:pPr lvl="1"/>
            <a:r>
              <a:rPr lang="en-US" dirty="0"/>
              <a:t>Taxpayer requests a waiver either through GTC (preferred) or Form TSD-3.</a:t>
            </a:r>
          </a:p>
          <a:p>
            <a:pPr lvl="1"/>
            <a:r>
              <a:rPr lang="en-US" dirty="0"/>
              <a:t>Can be requested in conjunction with IPA</a:t>
            </a:r>
          </a:p>
          <a:p>
            <a:pPr lvl="1"/>
            <a:r>
              <a:rPr lang="en-US" dirty="0"/>
              <a:t>Over 60,000 requests in 2022</a:t>
            </a:r>
          </a:p>
          <a:p>
            <a:pPr lvl="1"/>
            <a:r>
              <a:rPr lang="en-US" dirty="0"/>
              <a:t>Over $54,000,000 in penalties waived in 2022</a:t>
            </a:r>
          </a:p>
          <a:p>
            <a:pPr lvl="1"/>
            <a:endParaRPr lang="en-US" dirty="0"/>
          </a:p>
          <a:p>
            <a:endParaRPr lang="en-US" sz="2800" dirty="0"/>
          </a:p>
          <a:p>
            <a:endParaRPr lang="en-US" dirty="0"/>
          </a:p>
        </p:txBody>
      </p:sp>
      <p:sp>
        <p:nvSpPr>
          <p:cNvPr id="5" name="Date Placeholder 4">
            <a:extLst>
              <a:ext uri="{FF2B5EF4-FFF2-40B4-BE49-F238E27FC236}">
                <a16:creationId xmlns:a16="http://schemas.microsoft.com/office/drawing/2014/main" id="{CD35009C-0E6E-45C0-A4E2-923087ABB5B5}"/>
              </a:ext>
            </a:extLst>
          </p:cNvPr>
          <p:cNvSpPr>
            <a:spLocks noGrp="1"/>
          </p:cNvSpPr>
          <p:nvPr>
            <p:ph type="dt" sz="half" idx="10"/>
          </p:nvPr>
        </p:nvSpPr>
        <p:spPr/>
        <p:txBody>
          <a:bodyPr/>
          <a:lstStyle/>
          <a:p>
            <a:fld id="{682A2C6E-2D8D-458E-94E3-25D6F3B7AAE4}" type="datetime1">
              <a:rPr lang="en-US" smtClean="0"/>
              <a:t>8/16/2023</a:t>
            </a:fld>
            <a:endParaRPr lang="en-US" dirty="0"/>
          </a:p>
        </p:txBody>
      </p:sp>
      <p:sp>
        <p:nvSpPr>
          <p:cNvPr id="6" name="Slide Number Placeholder 5">
            <a:extLst>
              <a:ext uri="{FF2B5EF4-FFF2-40B4-BE49-F238E27FC236}">
                <a16:creationId xmlns:a16="http://schemas.microsoft.com/office/drawing/2014/main" id="{870F58C3-56C6-4F86-9931-F41085C90423}"/>
              </a:ext>
            </a:extLst>
          </p:cNvPr>
          <p:cNvSpPr>
            <a:spLocks noGrp="1"/>
          </p:cNvSpPr>
          <p:nvPr>
            <p:ph type="sldNum" sz="quarter" idx="12"/>
          </p:nvPr>
        </p:nvSpPr>
        <p:spPr/>
        <p:txBody>
          <a:bodyPr/>
          <a:lstStyle/>
          <a:p>
            <a:fld id="{D57F1E4F-1CFF-5643-939E-217C01CDF565}" type="slidenum">
              <a:rPr lang="en-US" smtClean="0"/>
              <a:pPr/>
              <a:t>66</a:t>
            </a:fld>
            <a:endParaRPr lang="en-US" dirty="0"/>
          </a:p>
        </p:txBody>
      </p:sp>
    </p:spTree>
    <p:extLst>
      <p:ext uri="{BB962C8B-B14F-4D97-AF65-F5344CB8AC3E}">
        <p14:creationId xmlns:p14="http://schemas.microsoft.com/office/powerpoint/2010/main" val="3379728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38BC-54EF-4DF1-8356-049536517189}"/>
              </a:ext>
            </a:extLst>
          </p:cNvPr>
          <p:cNvSpPr>
            <a:spLocks noGrp="1"/>
          </p:cNvSpPr>
          <p:nvPr>
            <p:ph type="title"/>
          </p:nvPr>
        </p:nvSpPr>
        <p:spPr/>
        <p:txBody>
          <a:bodyPr/>
          <a:lstStyle/>
          <a:p>
            <a:r>
              <a:rPr lang="en-US" dirty="0"/>
              <a:t>More Information</a:t>
            </a:r>
          </a:p>
        </p:txBody>
      </p:sp>
      <p:sp>
        <p:nvSpPr>
          <p:cNvPr id="3" name="Content Placeholder 2">
            <a:extLst>
              <a:ext uri="{FF2B5EF4-FFF2-40B4-BE49-F238E27FC236}">
                <a16:creationId xmlns:a16="http://schemas.microsoft.com/office/drawing/2014/main" id="{9D6A59B2-FFD6-4DA5-8C07-4A14EA11A9B4}"/>
              </a:ext>
            </a:extLst>
          </p:cNvPr>
          <p:cNvSpPr>
            <a:spLocks noGrp="1"/>
          </p:cNvSpPr>
          <p:nvPr>
            <p:ph idx="1"/>
          </p:nvPr>
        </p:nvSpPr>
        <p:spPr/>
        <p:txBody>
          <a:bodyPr>
            <a:normAutofit fontScale="92500" lnSpcReduction="10000"/>
          </a:bodyPr>
          <a:lstStyle/>
          <a:p>
            <a:r>
              <a:rPr lang="en-US" sz="2800" dirty="0"/>
              <a:t>Websites:</a:t>
            </a:r>
          </a:p>
          <a:p>
            <a:pPr lvl="1"/>
            <a:r>
              <a:rPr lang="en-US" sz="2600" dirty="0"/>
              <a:t>Georgia Tax Center:  	</a:t>
            </a:r>
            <a:r>
              <a:rPr lang="en-US" sz="2600" dirty="0">
                <a:hlinkClick r:id="rId3"/>
              </a:rPr>
              <a:t>www.gtc.dor.ga.gov</a:t>
            </a:r>
            <a:endParaRPr lang="en-US" sz="2600" dirty="0"/>
          </a:p>
          <a:p>
            <a:pPr lvl="1"/>
            <a:r>
              <a:rPr lang="en-US" sz="2600" dirty="0"/>
              <a:t>Department of Revenue:	</a:t>
            </a:r>
            <a:r>
              <a:rPr lang="en-US" sz="2600" dirty="0">
                <a:hlinkClick r:id="rId4"/>
              </a:rPr>
              <a:t>www.dor.ga.gov</a:t>
            </a:r>
            <a:endParaRPr lang="en-US" sz="2600" dirty="0"/>
          </a:p>
          <a:p>
            <a:r>
              <a:rPr lang="en-US" sz="2800" dirty="0"/>
              <a:t>Email Addresses:</a:t>
            </a:r>
          </a:p>
          <a:p>
            <a:pPr lvl="1"/>
            <a:r>
              <a:rPr lang="en-US" sz="2600" dirty="0">
                <a:hlinkClick r:id="rId5"/>
              </a:rPr>
              <a:t>Compliance@dor.ga.gov</a:t>
            </a:r>
            <a:endParaRPr lang="en-US" sz="2600" dirty="0"/>
          </a:p>
          <a:p>
            <a:pPr lvl="1"/>
            <a:r>
              <a:rPr lang="en-US" sz="2600" dirty="0">
                <a:hlinkClick r:id="rId6"/>
              </a:rPr>
              <a:t>Payment.plan@dor.ga.gov</a:t>
            </a:r>
            <a:r>
              <a:rPr lang="en-US" sz="2600" dirty="0"/>
              <a:t> </a:t>
            </a:r>
          </a:p>
          <a:p>
            <a:pPr lvl="1"/>
            <a:r>
              <a:rPr lang="en-US" sz="2600" dirty="0">
                <a:hlinkClick r:id="rId7"/>
              </a:rPr>
              <a:t>Solved.Lienclearance@dor.ga.gov</a:t>
            </a:r>
            <a:r>
              <a:rPr lang="en-US" sz="2600" dirty="0"/>
              <a:t> </a:t>
            </a:r>
            <a:r>
              <a:rPr lang="en-US" sz="2800" dirty="0"/>
              <a:t> </a:t>
            </a:r>
            <a:endParaRPr lang="en-US" dirty="0"/>
          </a:p>
          <a:p>
            <a:endParaRPr lang="en-US" sz="2800" dirty="0"/>
          </a:p>
          <a:p>
            <a:endParaRPr lang="en-US" dirty="0"/>
          </a:p>
        </p:txBody>
      </p:sp>
      <p:sp>
        <p:nvSpPr>
          <p:cNvPr id="5" name="Date Placeholder 4">
            <a:extLst>
              <a:ext uri="{FF2B5EF4-FFF2-40B4-BE49-F238E27FC236}">
                <a16:creationId xmlns:a16="http://schemas.microsoft.com/office/drawing/2014/main" id="{CD35009C-0E6E-45C0-A4E2-923087ABB5B5}"/>
              </a:ext>
            </a:extLst>
          </p:cNvPr>
          <p:cNvSpPr>
            <a:spLocks noGrp="1"/>
          </p:cNvSpPr>
          <p:nvPr>
            <p:ph type="dt" sz="half" idx="10"/>
          </p:nvPr>
        </p:nvSpPr>
        <p:spPr/>
        <p:txBody>
          <a:bodyPr/>
          <a:lstStyle/>
          <a:p>
            <a:fld id="{682A2C6E-2D8D-458E-94E3-25D6F3B7AAE4}" type="datetime1">
              <a:rPr lang="en-US" smtClean="0"/>
              <a:t>8/16/2023</a:t>
            </a:fld>
            <a:endParaRPr lang="en-US" dirty="0"/>
          </a:p>
        </p:txBody>
      </p:sp>
      <p:sp>
        <p:nvSpPr>
          <p:cNvPr id="6" name="Slide Number Placeholder 5">
            <a:extLst>
              <a:ext uri="{FF2B5EF4-FFF2-40B4-BE49-F238E27FC236}">
                <a16:creationId xmlns:a16="http://schemas.microsoft.com/office/drawing/2014/main" id="{870F58C3-56C6-4F86-9931-F41085C90423}"/>
              </a:ext>
            </a:extLst>
          </p:cNvPr>
          <p:cNvSpPr>
            <a:spLocks noGrp="1"/>
          </p:cNvSpPr>
          <p:nvPr>
            <p:ph type="sldNum" sz="quarter" idx="12"/>
          </p:nvPr>
        </p:nvSpPr>
        <p:spPr/>
        <p:txBody>
          <a:bodyPr/>
          <a:lstStyle/>
          <a:p>
            <a:fld id="{D57F1E4F-1CFF-5643-939E-217C01CDF565}" type="slidenum">
              <a:rPr lang="en-US" smtClean="0"/>
              <a:pPr/>
              <a:t>67</a:t>
            </a:fld>
            <a:endParaRPr lang="en-US" dirty="0"/>
          </a:p>
        </p:txBody>
      </p:sp>
    </p:spTree>
    <p:extLst>
      <p:ext uri="{BB962C8B-B14F-4D97-AF65-F5344CB8AC3E}">
        <p14:creationId xmlns:p14="http://schemas.microsoft.com/office/powerpoint/2010/main" val="38277367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38BC-54EF-4DF1-8356-049536517189}"/>
              </a:ext>
            </a:extLst>
          </p:cNvPr>
          <p:cNvSpPr>
            <a:spLocks noGrp="1"/>
          </p:cNvSpPr>
          <p:nvPr>
            <p:ph type="title"/>
          </p:nvPr>
        </p:nvSpPr>
        <p:spPr/>
        <p:txBody>
          <a:bodyPr/>
          <a:lstStyle/>
          <a:p>
            <a:r>
              <a:rPr lang="en-US" dirty="0"/>
              <a:t>Questions?</a:t>
            </a:r>
          </a:p>
        </p:txBody>
      </p:sp>
      <p:pic>
        <p:nvPicPr>
          <p:cNvPr id="7" name="Content Placeholder 6" descr="3D black question marks with one yellow question mark">
            <a:extLst>
              <a:ext uri="{FF2B5EF4-FFF2-40B4-BE49-F238E27FC236}">
                <a16:creationId xmlns:a16="http://schemas.microsoft.com/office/drawing/2014/main" id="{42BCC9AA-82E9-4D8B-A009-01ED761F003E}"/>
              </a:ext>
            </a:extLst>
          </p:cNvPr>
          <p:cNvPicPr>
            <a:picLocks noGrp="1" noChangeAspect="1"/>
          </p:cNvPicPr>
          <p:nvPr>
            <p:ph idx="1"/>
          </p:nvPr>
        </p:nvPicPr>
        <p:blipFill>
          <a:blip r:embed="rId3"/>
          <a:stretch>
            <a:fillRect/>
          </a:stretch>
        </p:blipFill>
        <p:spPr>
          <a:xfrm>
            <a:off x="1059881" y="2181225"/>
            <a:ext cx="10072238" cy="3678238"/>
          </a:xfrm>
        </p:spPr>
      </p:pic>
      <p:sp>
        <p:nvSpPr>
          <p:cNvPr id="5" name="Date Placeholder 4">
            <a:extLst>
              <a:ext uri="{FF2B5EF4-FFF2-40B4-BE49-F238E27FC236}">
                <a16:creationId xmlns:a16="http://schemas.microsoft.com/office/drawing/2014/main" id="{CD35009C-0E6E-45C0-A4E2-923087ABB5B5}"/>
              </a:ext>
            </a:extLst>
          </p:cNvPr>
          <p:cNvSpPr>
            <a:spLocks noGrp="1"/>
          </p:cNvSpPr>
          <p:nvPr>
            <p:ph type="dt" sz="half" idx="10"/>
          </p:nvPr>
        </p:nvSpPr>
        <p:spPr/>
        <p:txBody>
          <a:bodyPr/>
          <a:lstStyle/>
          <a:p>
            <a:fld id="{682A2C6E-2D8D-458E-94E3-25D6F3B7AAE4}" type="datetime1">
              <a:rPr lang="en-US" smtClean="0"/>
              <a:t>8/16/2023</a:t>
            </a:fld>
            <a:endParaRPr lang="en-US" dirty="0"/>
          </a:p>
        </p:txBody>
      </p:sp>
      <p:sp>
        <p:nvSpPr>
          <p:cNvPr id="6" name="Slide Number Placeholder 5">
            <a:extLst>
              <a:ext uri="{FF2B5EF4-FFF2-40B4-BE49-F238E27FC236}">
                <a16:creationId xmlns:a16="http://schemas.microsoft.com/office/drawing/2014/main" id="{870F58C3-56C6-4F86-9931-F41085C90423}"/>
              </a:ext>
            </a:extLst>
          </p:cNvPr>
          <p:cNvSpPr>
            <a:spLocks noGrp="1"/>
          </p:cNvSpPr>
          <p:nvPr>
            <p:ph type="sldNum" sz="quarter" idx="12"/>
          </p:nvPr>
        </p:nvSpPr>
        <p:spPr/>
        <p:txBody>
          <a:bodyPr/>
          <a:lstStyle/>
          <a:p>
            <a:fld id="{D57F1E4F-1CFF-5643-939E-217C01CDF565}" type="slidenum">
              <a:rPr lang="en-US" smtClean="0"/>
              <a:pPr/>
              <a:t>68</a:t>
            </a:fld>
            <a:endParaRPr lang="en-US" dirty="0"/>
          </a:p>
        </p:txBody>
      </p:sp>
    </p:spTree>
    <p:extLst>
      <p:ext uri="{BB962C8B-B14F-4D97-AF65-F5344CB8AC3E}">
        <p14:creationId xmlns:p14="http://schemas.microsoft.com/office/powerpoint/2010/main" val="22586801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F80219C9-1FB4-433C-B36D-A42336646630}"/>
              </a:ext>
            </a:extLst>
          </p:cNvPr>
          <p:cNvSpPr>
            <a:spLocks noGrp="1"/>
          </p:cNvSpPr>
          <p:nvPr>
            <p:ph type="subTitle" idx="1"/>
          </p:nvPr>
        </p:nvSpPr>
        <p:spPr/>
        <p:txBody>
          <a:bodyPr>
            <a:normAutofit/>
          </a:bodyPr>
          <a:lstStyle/>
          <a:p>
            <a:r>
              <a:rPr lang="en-US" sz="4800" dirty="0"/>
              <a:t>audit Division</a:t>
            </a:r>
          </a:p>
        </p:txBody>
      </p:sp>
    </p:spTree>
    <p:extLst>
      <p:ext uri="{BB962C8B-B14F-4D97-AF65-F5344CB8AC3E}">
        <p14:creationId xmlns:p14="http://schemas.microsoft.com/office/powerpoint/2010/main" val="105163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9DF7EDE-CFAB-38E8-D2D0-144C866B6ACA}"/>
              </a:ext>
            </a:extLst>
          </p:cNvPr>
          <p:cNvSpPr>
            <a:spLocks noGrp="1"/>
          </p:cNvSpPr>
          <p:nvPr>
            <p:ph type="subTitle" idx="1"/>
          </p:nvPr>
        </p:nvSpPr>
        <p:spPr/>
        <p:txBody>
          <a:bodyPr/>
          <a:lstStyle/>
          <a:p>
            <a:r>
              <a:rPr lang="en-US" dirty="0"/>
              <a:t>Darcy Pyle</a:t>
            </a:r>
          </a:p>
        </p:txBody>
      </p:sp>
      <p:sp>
        <p:nvSpPr>
          <p:cNvPr id="3" name="Text Placeholder 2">
            <a:extLst>
              <a:ext uri="{FF2B5EF4-FFF2-40B4-BE49-F238E27FC236}">
                <a16:creationId xmlns:a16="http://schemas.microsoft.com/office/drawing/2014/main" id="{E456BFA4-2008-DAAD-C463-355A883B0787}"/>
              </a:ext>
            </a:extLst>
          </p:cNvPr>
          <p:cNvSpPr>
            <a:spLocks noGrp="1"/>
          </p:cNvSpPr>
          <p:nvPr>
            <p:ph type="body" sz="half" idx="2"/>
          </p:nvPr>
        </p:nvSpPr>
        <p:spPr/>
        <p:txBody>
          <a:bodyPr>
            <a:normAutofit lnSpcReduction="10000"/>
          </a:bodyPr>
          <a:lstStyle/>
          <a:p>
            <a:r>
              <a:rPr lang="en-US" dirty="0"/>
              <a:t>Director</a:t>
            </a:r>
          </a:p>
        </p:txBody>
      </p:sp>
      <p:sp>
        <p:nvSpPr>
          <p:cNvPr id="5" name="Title 4">
            <a:extLst>
              <a:ext uri="{FF2B5EF4-FFF2-40B4-BE49-F238E27FC236}">
                <a16:creationId xmlns:a16="http://schemas.microsoft.com/office/drawing/2014/main" id="{4F21593C-35C6-512C-46BC-D2A1026C692F}"/>
              </a:ext>
            </a:extLst>
          </p:cNvPr>
          <p:cNvSpPr>
            <a:spLocks noGrp="1"/>
          </p:cNvSpPr>
          <p:nvPr>
            <p:ph type="title"/>
          </p:nvPr>
        </p:nvSpPr>
        <p:spPr/>
        <p:txBody>
          <a:bodyPr/>
          <a:lstStyle/>
          <a:p>
            <a:r>
              <a:rPr lang="en-US" sz="4800" dirty="0">
                <a:solidFill>
                  <a:srgbClr val="002060"/>
                </a:solidFill>
              </a:rPr>
              <a:t>Taxpayer Services &amp; processing division</a:t>
            </a:r>
            <a:endParaRPr lang="en-US" dirty="0"/>
          </a:p>
        </p:txBody>
      </p:sp>
    </p:spTree>
    <p:extLst>
      <p:ext uri="{BB962C8B-B14F-4D97-AF65-F5344CB8AC3E}">
        <p14:creationId xmlns:p14="http://schemas.microsoft.com/office/powerpoint/2010/main" val="10978356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F80219C9-1FB4-433C-B36D-A42336646630}"/>
              </a:ext>
            </a:extLst>
          </p:cNvPr>
          <p:cNvSpPr>
            <a:spLocks noGrp="1"/>
          </p:cNvSpPr>
          <p:nvPr>
            <p:ph type="subTitle" idx="1"/>
          </p:nvPr>
        </p:nvSpPr>
        <p:spPr>
          <a:xfrm>
            <a:off x="581194" y="3349487"/>
            <a:ext cx="10993546" cy="2602324"/>
          </a:xfrm>
        </p:spPr>
        <p:txBody>
          <a:bodyPr>
            <a:normAutofit/>
          </a:bodyPr>
          <a:lstStyle/>
          <a:p>
            <a:r>
              <a:rPr lang="en-US" sz="4800" dirty="0"/>
              <a:t>Division Highlight:</a:t>
            </a:r>
          </a:p>
          <a:p>
            <a:r>
              <a:rPr lang="en-US" sz="4800" dirty="0"/>
              <a:t>Audits</a:t>
            </a:r>
          </a:p>
          <a:p>
            <a:r>
              <a:rPr lang="en-US" sz="1900" dirty="0"/>
              <a:t>Tommy </a:t>
            </a:r>
            <a:r>
              <a:rPr lang="en-US" sz="1900" dirty="0" err="1"/>
              <a:t>cooper,</a:t>
            </a:r>
            <a:r>
              <a:rPr lang="en-US" sz="1900" dirty="0"/>
              <a:t> CPA - Director</a:t>
            </a:r>
          </a:p>
          <a:p>
            <a:r>
              <a:rPr lang="en-US" sz="1900" dirty="0"/>
              <a:t>Denny Mwangi - Assistant Director</a:t>
            </a:r>
          </a:p>
          <a:p>
            <a:pPr algn="l"/>
            <a:endParaRPr lang="en-US" sz="2800" dirty="0"/>
          </a:p>
        </p:txBody>
      </p:sp>
    </p:spTree>
    <p:extLst>
      <p:ext uri="{BB962C8B-B14F-4D97-AF65-F5344CB8AC3E}">
        <p14:creationId xmlns:p14="http://schemas.microsoft.com/office/powerpoint/2010/main" val="30839507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F80219C9-1FB4-433C-B36D-A42336646630}"/>
              </a:ext>
            </a:extLst>
          </p:cNvPr>
          <p:cNvSpPr>
            <a:spLocks noGrp="1"/>
          </p:cNvSpPr>
          <p:nvPr>
            <p:ph type="subTitle" idx="1"/>
          </p:nvPr>
        </p:nvSpPr>
        <p:spPr>
          <a:xfrm>
            <a:off x="581194" y="3349487"/>
            <a:ext cx="10993546" cy="2602324"/>
          </a:xfrm>
        </p:spPr>
        <p:txBody>
          <a:bodyPr>
            <a:normAutofit/>
          </a:bodyPr>
          <a:lstStyle/>
          <a:p>
            <a:r>
              <a:rPr lang="en-US" sz="4800" b="1" dirty="0"/>
              <a:t>audits Division Overview</a:t>
            </a:r>
          </a:p>
          <a:p>
            <a:pPr marL="685800" indent="-685800" algn="l">
              <a:buFont typeface="Arial" panose="020B0604020202020204" pitchFamily="34" charset="0"/>
              <a:buChar char="•"/>
            </a:pPr>
            <a:endParaRPr lang="en-US" sz="2400" dirty="0"/>
          </a:p>
          <a:p>
            <a:pPr marL="685800" indent="-685800" algn="l">
              <a:buFont typeface="Arial" panose="020B0604020202020204" pitchFamily="34" charset="0"/>
              <a:buChar char="•"/>
            </a:pPr>
            <a:r>
              <a:rPr lang="en-US" sz="3200" dirty="0"/>
              <a:t>Who are we?</a:t>
            </a:r>
          </a:p>
          <a:p>
            <a:pPr marL="685800" indent="-685800" algn="l">
              <a:buFont typeface="Arial" panose="020B0604020202020204" pitchFamily="34" charset="0"/>
              <a:buChar char="•"/>
            </a:pPr>
            <a:r>
              <a:rPr lang="en-US" sz="3200" b="1" dirty="0"/>
              <a:t>What do we do?</a:t>
            </a:r>
          </a:p>
          <a:p>
            <a:pPr marL="457200" indent="-457200" algn="l">
              <a:buFont typeface="Arial" panose="020B0604020202020204" pitchFamily="34" charset="0"/>
              <a:buChar char="•"/>
            </a:pPr>
            <a:endParaRPr lang="en-US" sz="2400" dirty="0"/>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42662536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FA61-417D-412B-BB68-826483509D58}"/>
              </a:ext>
            </a:extLst>
          </p:cNvPr>
          <p:cNvSpPr>
            <a:spLocks noGrp="1"/>
          </p:cNvSpPr>
          <p:nvPr>
            <p:ph type="title"/>
          </p:nvPr>
        </p:nvSpPr>
        <p:spPr/>
        <p:txBody>
          <a:bodyPr>
            <a:normAutofit/>
          </a:bodyPr>
          <a:lstStyle/>
          <a:p>
            <a:pPr marL="0" indent="0"/>
            <a:r>
              <a:rPr lang="en-US" sz="2800" b="1" dirty="0"/>
              <a:t>Audits division Organization</a:t>
            </a:r>
            <a:endParaRPr lang="en-US" dirty="0"/>
          </a:p>
        </p:txBody>
      </p:sp>
      <p:graphicFrame>
        <p:nvGraphicFramePr>
          <p:cNvPr id="4" name="Content Placeholder 3">
            <a:extLst>
              <a:ext uri="{FF2B5EF4-FFF2-40B4-BE49-F238E27FC236}">
                <a16:creationId xmlns:a16="http://schemas.microsoft.com/office/drawing/2014/main" id="{4F2A2BB0-7044-7396-04A4-0B92AE74B2B0}"/>
              </a:ext>
            </a:extLst>
          </p:cNvPr>
          <p:cNvGraphicFramePr>
            <a:graphicFrameLocks noGrp="1"/>
          </p:cNvGraphicFramePr>
          <p:nvPr>
            <p:ph idx="1"/>
          </p:nvPr>
        </p:nvGraphicFramePr>
        <p:xfrm>
          <a:off x="580858" y="1996927"/>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a:extLst>
              <a:ext uri="{FF2B5EF4-FFF2-40B4-BE49-F238E27FC236}">
                <a16:creationId xmlns:a16="http://schemas.microsoft.com/office/drawing/2014/main" id="{5087E443-26C8-4FF4-A349-09618D907EC0}"/>
              </a:ext>
            </a:extLst>
          </p:cNvPr>
          <p:cNvSpPr>
            <a:spLocks noGrp="1"/>
          </p:cNvSpPr>
          <p:nvPr>
            <p:ph type="dt" sz="half" idx="10"/>
          </p:nvPr>
        </p:nvSpPr>
        <p:spPr/>
        <p:txBody>
          <a:bodyPr/>
          <a:lstStyle/>
          <a:p>
            <a:fld id="{D23B143C-2D0B-4AA0-8225-70AA533BB477}" type="datetime1">
              <a:rPr lang="en-US" smtClean="0"/>
              <a:t>8/16/2023</a:t>
            </a:fld>
            <a:endParaRPr lang="en-US" dirty="0"/>
          </a:p>
        </p:txBody>
      </p:sp>
      <p:sp>
        <p:nvSpPr>
          <p:cNvPr id="6" name="Slide Number Placeholder 5">
            <a:extLst>
              <a:ext uri="{FF2B5EF4-FFF2-40B4-BE49-F238E27FC236}">
                <a16:creationId xmlns:a16="http://schemas.microsoft.com/office/drawing/2014/main" id="{7FACF1A4-D3D1-49CD-A1A2-C8CCA0154AEA}"/>
              </a:ext>
            </a:extLst>
          </p:cNvPr>
          <p:cNvSpPr>
            <a:spLocks noGrp="1"/>
          </p:cNvSpPr>
          <p:nvPr>
            <p:ph type="sldNum" sz="quarter" idx="12"/>
          </p:nvPr>
        </p:nvSpPr>
        <p:spPr/>
        <p:txBody>
          <a:bodyPr/>
          <a:lstStyle/>
          <a:p>
            <a:fld id="{D57F1E4F-1CFF-5643-939E-217C01CDF565}" type="slidenum">
              <a:rPr lang="en-US" smtClean="0"/>
              <a:pPr/>
              <a:t>72</a:t>
            </a:fld>
            <a:endParaRPr lang="en-US" dirty="0"/>
          </a:p>
        </p:txBody>
      </p:sp>
      <p:sp>
        <p:nvSpPr>
          <p:cNvPr id="7" name="TextBox 6">
            <a:extLst>
              <a:ext uri="{FF2B5EF4-FFF2-40B4-BE49-F238E27FC236}">
                <a16:creationId xmlns:a16="http://schemas.microsoft.com/office/drawing/2014/main" id="{CA5BAF74-BED2-0248-237E-B59964DE1389}"/>
              </a:ext>
            </a:extLst>
          </p:cNvPr>
          <p:cNvSpPr txBox="1"/>
          <p:nvPr/>
        </p:nvSpPr>
        <p:spPr>
          <a:xfrm>
            <a:off x="8188577" y="2228671"/>
            <a:ext cx="3523337" cy="1200329"/>
          </a:xfrm>
          <a:prstGeom prst="rect">
            <a:avLst/>
          </a:prstGeom>
          <a:noFill/>
        </p:spPr>
        <p:txBody>
          <a:bodyPr wrap="none" rtlCol="0">
            <a:spAutoFit/>
          </a:bodyPr>
          <a:lstStyle/>
          <a:p>
            <a:r>
              <a:rPr lang="en-US" dirty="0"/>
              <a:t>134 Total Employees</a:t>
            </a:r>
          </a:p>
          <a:p>
            <a:r>
              <a:rPr lang="en-US" dirty="0"/>
              <a:t>66 In-state Auditors</a:t>
            </a:r>
          </a:p>
          <a:p>
            <a:r>
              <a:rPr lang="en-US" dirty="0"/>
              <a:t>42 Out-of-state Auditors</a:t>
            </a:r>
          </a:p>
          <a:p>
            <a:r>
              <a:rPr lang="en-US" dirty="0"/>
              <a:t>Avg. collections per auditor - $1.7M</a:t>
            </a:r>
          </a:p>
        </p:txBody>
      </p:sp>
    </p:spTree>
    <p:extLst>
      <p:ext uri="{BB962C8B-B14F-4D97-AF65-F5344CB8AC3E}">
        <p14:creationId xmlns:p14="http://schemas.microsoft.com/office/powerpoint/2010/main" val="38760786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6A4B-B27B-5AAC-F70E-1EF68270AEAC}"/>
              </a:ext>
            </a:extLst>
          </p:cNvPr>
          <p:cNvSpPr>
            <a:spLocks noGrp="1"/>
          </p:cNvSpPr>
          <p:nvPr>
            <p:ph type="title"/>
          </p:nvPr>
        </p:nvSpPr>
        <p:spPr/>
        <p:txBody>
          <a:bodyPr/>
          <a:lstStyle/>
          <a:p>
            <a:r>
              <a:rPr lang="en-US" dirty="0"/>
              <a:t>What we do</a:t>
            </a:r>
          </a:p>
        </p:txBody>
      </p:sp>
      <p:sp>
        <p:nvSpPr>
          <p:cNvPr id="3" name="Content Placeholder 2">
            <a:extLst>
              <a:ext uri="{FF2B5EF4-FFF2-40B4-BE49-F238E27FC236}">
                <a16:creationId xmlns:a16="http://schemas.microsoft.com/office/drawing/2014/main" id="{BC5DD78C-8160-7F82-0059-71F73220B431}"/>
              </a:ext>
            </a:extLst>
          </p:cNvPr>
          <p:cNvSpPr>
            <a:spLocks noGrp="1"/>
          </p:cNvSpPr>
          <p:nvPr>
            <p:ph idx="1"/>
          </p:nvPr>
        </p:nvSpPr>
        <p:spPr/>
        <p:txBody>
          <a:bodyPr>
            <a:normAutofit/>
          </a:bodyPr>
          <a:lstStyle/>
          <a:p>
            <a:r>
              <a:rPr lang="en-US" dirty="0"/>
              <a:t>Audit all taxes administered by DOR except alcohol and tobacco excise taxes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Review and process Voluntary Disclosure Agreements</a:t>
            </a:r>
          </a:p>
          <a:p>
            <a:r>
              <a:rPr lang="en-US" dirty="0"/>
              <a:t>Administer Streamlined Sales Tax program</a:t>
            </a:r>
          </a:p>
          <a:p>
            <a:r>
              <a:rPr lang="en-US" dirty="0"/>
              <a:t>FY23 completed approx. 75k audits which resulted in collections of $178M</a:t>
            </a:r>
          </a:p>
        </p:txBody>
      </p:sp>
      <p:sp>
        <p:nvSpPr>
          <p:cNvPr id="4" name="Date Placeholder 3">
            <a:extLst>
              <a:ext uri="{FF2B5EF4-FFF2-40B4-BE49-F238E27FC236}">
                <a16:creationId xmlns:a16="http://schemas.microsoft.com/office/drawing/2014/main" id="{7EB64FAA-060F-D3F2-BEC9-C0C24F3BA718}"/>
              </a:ext>
            </a:extLst>
          </p:cNvPr>
          <p:cNvSpPr>
            <a:spLocks noGrp="1"/>
          </p:cNvSpPr>
          <p:nvPr>
            <p:ph type="dt" sz="half" idx="10"/>
          </p:nvPr>
        </p:nvSpPr>
        <p:spPr/>
        <p:txBody>
          <a:bodyPr/>
          <a:lstStyle/>
          <a:p>
            <a:fld id="{DB6D0CDF-C9BC-400A-86BF-E5DE7FC7231E}" type="datetime1">
              <a:rPr lang="en-US" smtClean="0"/>
              <a:t>8/16/2023</a:t>
            </a:fld>
            <a:endParaRPr lang="en-US" dirty="0"/>
          </a:p>
        </p:txBody>
      </p:sp>
      <p:sp>
        <p:nvSpPr>
          <p:cNvPr id="5" name="Slide Number Placeholder 4">
            <a:extLst>
              <a:ext uri="{FF2B5EF4-FFF2-40B4-BE49-F238E27FC236}">
                <a16:creationId xmlns:a16="http://schemas.microsoft.com/office/drawing/2014/main" id="{B3FA1DC1-CE12-1A60-2D9A-13E0C528DC87}"/>
              </a:ext>
            </a:extLst>
          </p:cNvPr>
          <p:cNvSpPr>
            <a:spLocks noGrp="1"/>
          </p:cNvSpPr>
          <p:nvPr>
            <p:ph type="sldNum" sz="quarter" idx="12"/>
          </p:nvPr>
        </p:nvSpPr>
        <p:spPr/>
        <p:txBody>
          <a:bodyPr/>
          <a:lstStyle/>
          <a:p>
            <a:fld id="{D57F1E4F-1CFF-5643-939E-217C01CDF565}" type="slidenum">
              <a:rPr lang="en-US" smtClean="0"/>
              <a:pPr/>
              <a:t>73</a:t>
            </a:fld>
            <a:endParaRPr lang="en-US" dirty="0"/>
          </a:p>
        </p:txBody>
      </p:sp>
      <p:sp>
        <p:nvSpPr>
          <p:cNvPr id="6" name="TextBox 5">
            <a:extLst>
              <a:ext uri="{FF2B5EF4-FFF2-40B4-BE49-F238E27FC236}">
                <a16:creationId xmlns:a16="http://schemas.microsoft.com/office/drawing/2014/main" id="{A0483793-6572-ACE2-5BD3-8A763CF7594B}"/>
              </a:ext>
            </a:extLst>
          </p:cNvPr>
          <p:cNvSpPr txBox="1"/>
          <p:nvPr/>
        </p:nvSpPr>
        <p:spPr>
          <a:xfrm>
            <a:off x="581192" y="2561129"/>
            <a:ext cx="4500606" cy="2308324"/>
          </a:xfrm>
          <a:prstGeom prst="rect">
            <a:avLst/>
          </a:prstGeom>
          <a:noFill/>
        </p:spPr>
        <p:txBody>
          <a:bodyPr wrap="square" rtlCol="0">
            <a:spAutoFit/>
          </a:bodyPr>
          <a:lstStyle/>
          <a:p>
            <a:pPr marL="742950" lvl="1" indent="-285750">
              <a:buFont typeface="Arial" panose="020B0604020202020204" pitchFamily="34" charset="0"/>
              <a:buChar char="•"/>
            </a:pPr>
            <a:r>
              <a:rPr lang="en-US" dirty="0"/>
              <a:t>Individual and Business Income Taxes</a:t>
            </a:r>
          </a:p>
          <a:p>
            <a:pPr marL="742950" lvl="1" indent="-285750">
              <a:buFont typeface="Arial" panose="020B0604020202020204" pitchFamily="34" charset="0"/>
              <a:buChar char="•"/>
            </a:pPr>
            <a:r>
              <a:rPr lang="en-US" dirty="0"/>
              <a:t>Business Occupation Tax</a:t>
            </a:r>
          </a:p>
          <a:p>
            <a:pPr marL="742950" lvl="1" indent="-285750">
              <a:buFont typeface="Arial" panose="020B0604020202020204" pitchFamily="34" charset="0"/>
              <a:buChar char="•"/>
            </a:pPr>
            <a:r>
              <a:rPr lang="en-US" dirty="0"/>
              <a:t>Composite Tax</a:t>
            </a:r>
          </a:p>
          <a:p>
            <a:pPr marL="742950" lvl="1" indent="-285750">
              <a:buFont typeface="Arial" panose="020B0604020202020204" pitchFamily="34" charset="0"/>
              <a:buChar char="•"/>
            </a:pPr>
            <a:r>
              <a:rPr lang="en-US" dirty="0"/>
              <a:t>Sales &amp; Use Tax</a:t>
            </a:r>
          </a:p>
          <a:p>
            <a:pPr marL="742950" lvl="1" indent="-285750">
              <a:buFont typeface="Arial" panose="020B0604020202020204" pitchFamily="34" charset="0"/>
              <a:buChar char="•"/>
            </a:pPr>
            <a:r>
              <a:rPr lang="en-US" dirty="0"/>
              <a:t>Motor Fuel Tax</a:t>
            </a:r>
          </a:p>
          <a:p>
            <a:pPr marL="742950" lvl="1" indent="-285750">
              <a:buFont typeface="Arial" panose="020B0604020202020204" pitchFamily="34" charset="0"/>
              <a:buChar char="•"/>
            </a:pPr>
            <a:r>
              <a:rPr lang="en-US" dirty="0"/>
              <a:t>International Fuel Tax</a:t>
            </a:r>
          </a:p>
          <a:p>
            <a:pPr marL="742950" lvl="1" indent="-285750">
              <a:buFont typeface="Arial" panose="020B0604020202020204" pitchFamily="34" charset="0"/>
              <a:buChar char="•"/>
            </a:pPr>
            <a:r>
              <a:rPr lang="en-US" dirty="0"/>
              <a:t>International Registration Plan</a:t>
            </a:r>
          </a:p>
          <a:p>
            <a:endParaRPr lang="en-US" dirty="0"/>
          </a:p>
        </p:txBody>
      </p:sp>
      <p:sp>
        <p:nvSpPr>
          <p:cNvPr id="8" name="TextBox 7">
            <a:extLst>
              <a:ext uri="{FF2B5EF4-FFF2-40B4-BE49-F238E27FC236}">
                <a16:creationId xmlns:a16="http://schemas.microsoft.com/office/drawing/2014/main" id="{94410ED0-8E09-6808-EA62-A63381157D04}"/>
              </a:ext>
            </a:extLst>
          </p:cNvPr>
          <p:cNvSpPr txBox="1"/>
          <p:nvPr/>
        </p:nvSpPr>
        <p:spPr>
          <a:xfrm>
            <a:off x="4636736" y="2561129"/>
            <a:ext cx="4102662" cy="1754326"/>
          </a:xfrm>
          <a:prstGeom prst="rect">
            <a:avLst/>
          </a:prstGeom>
          <a:noFill/>
        </p:spPr>
        <p:txBody>
          <a:bodyPr wrap="square" rtlCol="0">
            <a:spAutoFit/>
          </a:bodyPr>
          <a:lstStyle/>
          <a:p>
            <a:pPr marL="742950" lvl="1" indent="-285750">
              <a:buFont typeface="Arial" panose="020B0604020202020204" pitchFamily="34" charset="0"/>
              <a:buChar char="•"/>
            </a:pPr>
            <a:r>
              <a:rPr lang="en-US"/>
              <a:t>Film Tax Credit</a:t>
            </a:r>
          </a:p>
          <a:p>
            <a:pPr marL="742950" lvl="1" indent="-285750">
              <a:buFont typeface="Arial" panose="020B0604020202020204" pitchFamily="34" charset="0"/>
              <a:buChar char="•"/>
            </a:pPr>
            <a:r>
              <a:rPr lang="en-US"/>
              <a:t>State Hotel/Motel Fee</a:t>
            </a:r>
          </a:p>
          <a:p>
            <a:pPr marL="742950" lvl="1" indent="-285750">
              <a:buFont typeface="Arial" panose="020B0604020202020204" pitchFamily="34" charset="0"/>
              <a:buChar char="•"/>
            </a:pPr>
            <a:r>
              <a:rPr lang="en-US"/>
              <a:t>Fireworks Excise Tax</a:t>
            </a:r>
          </a:p>
          <a:p>
            <a:pPr marL="742950" lvl="1" indent="-285750">
              <a:buFont typeface="Arial" panose="020B0604020202020204" pitchFamily="34" charset="0"/>
              <a:buChar char="•"/>
            </a:pPr>
            <a:r>
              <a:rPr lang="en-US"/>
              <a:t>Adult Entertainment Tax</a:t>
            </a:r>
          </a:p>
          <a:p>
            <a:pPr marL="742950" lvl="1" indent="-285750">
              <a:buFont typeface="Arial" panose="020B0604020202020204" pitchFamily="34" charset="0"/>
              <a:buChar char="•"/>
            </a:pPr>
            <a:r>
              <a:rPr lang="en-US"/>
              <a:t>Prepaid Wireless 911 Fee</a:t>
            </a:r>
          </a:p>
          <a:p>
            <a:pPr marL="742950" lvl="1" indent="-285750">
              <a:buFont typeface="Arial" panose="020B0604020202020204" pitchFamily="34" charset="0"/>
              <a:buChar char="•"/>
            </a:pPr>
            <a:r>
              <a:rPr lang="en-US"/>
              <a:t>Transportation Services Tax</a:t>
            </a:r>
            <a:endParaRPr lang="en-US" dirty="0"/>
          </a:p>
        </p:txBody>
      </p:sp>
      <p:pic>
        <p:nvPicPr>
          <p:cNvPr id="10" name="Picture 9" descr="A picture containing text">
            <a:extLst>
              <a:ext uri="{FF2B5EF4-FFF2-40B4-BE49-F238E27FC236}">
                <a16:creationId xmlns:a16="http://schemas.microsoft.com/office/drawing/2014/main" id="{D4D7449C-E252-05BA-531A-B48EEF067B0A}"/>
              </a:ext>
            </a:extLst>
          </p:cNvPr>
          <p:cNvPicPr>
            <a:picLocks noChangeAspect="1"/>
          </p:cNvPicPr>
          <p:nvPr/>
        </p:nvPicPr>
        <p:blipFill>
          <a:blip r:embed="rId3"/>
          <a:stretch>
            <a:fillRect/>
          </a:stretch>
        </p:blipFill>
        <p:spPr>
          <a:xfrm>
            <a:off x="8306895" y="1962247"/>
            <a:ext cx="3429000" cy="4114800"/>
          </a:xfrm>
          <a:prstGeom prst="rect">
            <a:avLst/>
          </a:prstGeom>
        </p:spPr>
      </p:pic>
    </p:spTree>
    <p:extLst>
      <p:ext uri="{BB962C8B-B14F-4D97-AF65-F5344CB8AC3E}">
        <p14:creationId xmlns:p14="http://schemas.microsoft.com/office/powerpoint/2010/main" val="4453292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7ECEA-69E0-5E1F-0679-7ADBB45CA3D4}"/>
              </a:ext>
            </a:extLst>
          </p:cNvPr>
          <p:cNvSpPr>
            <a:spLocks noGrp="1"/>
          </p:cNvSpPr>
          <p:nvPr>
            <p:ph type="title"/>
          </p:nvPr>
        </p:nvSpPr>
        <p:spPr/>
        <p:txBody>
          <a:bodyPr/>
          <a:lstStyle/>
          <a:p>
            <a:r>
              <a:rPr lang="en-US" dirty="0"/>
              <a:t>AUDITS OVERVIEW</a:t>
            </a:r>
          </a:p>
        </p:txBody>
      </p:sp>
      <p:sp>
        <p:nvSpPr>
          <p:cNvPr id="3" name="Content Placeholder 2">
            <a:extLst>
              <a:ext uri="{FF2B5EF4-FFF2-40B4-BE49-F238E27FC236}">
                <a16:creationId xmlns:a16="http://schemas.microsoft.com/office/drawing/2014/main" id="{0FD7306F-DBF6-94F6-0E6E-786899E3C363}"/>
              </a:ext>
            </a:extLst>
          </p:cNvPr>
          <p:cNvSpPr>
            <a:spLocks noGrp="1"/>
          </p:cNvSpPr>
          <p:nvPr>
            <p:ph sz="half" idx="1"/>
          </p:nvPr>
        </p:nvSpPr>
        <p:spPr/>
        <p:txBody>
          <a:bodyPr>
            <a:normAutofit/>
          </a:bodyPr>
          <a:lstStyle/>
          <a:p>
            <a:r>
              <a:rPr lang="en-US" dirty="0"/>
              <a:t>INCOME TAX GROUP</a:t>
            </a:r>
          </a:p>
          <a:p>
            <a:pPr lvl="1"/>
            <a:r>
              <a:rPr lang="en-US" dirty="0"/>
              <a:t>Business Income Tax Audits (Corporate and </a:t>
            </a:r>
            <a:br>
              <a:rPr lang="en-US" dirty="0"/>
            </a:br>
            <a:r>
              <a:rPr lang="en-US" dirty="0"/>
              <a:t>Pass-Through Entities)</a:t>
            </a:r>
          </a:p>
          <a:p>
            <a:pPr lvl="1"/>
            <a:r>
              <a:rPr lang="en-US" dirty="0"/>
              <a:t>Individual Income Tax Audits</a:t>
            </a:r>
          </a:p>
          <a:p>
            <a:pPr lvl="1"/>
            <a:r>
              <a:rPr lang="en-US" dirty="0"/>
              <a:t>Film Tax Credit Audits</a:t>
            </a:r>
          </a:p>
          <a:p>
            <a:pPr lvl="1"/>
            <a:r>
              <a:rPr lang="en-US" dirty="0"/>
              <a:t>Voluntary Disclosures</a:t>
            </a:r>
          </a:p>
          <a:p>
            <a:endParaRPr lang="en-US" dirty="0"/>
          </a:p>
        </p:txBody>
      </p:sp>
      <p:sp>
        <p:nvSpPr>
          <p:cNvPr id="6" name="Content Placeholder 5">
            <a:extLst>
              <a:ext uri="{FF2B5EF4-FFF2-40B4-BE49-F238E27FC236}">
                <a16:creationId xmlns:a16="http://schemas.microsoft.com/office/drawing/2014/main" id="{D174FAA3-576E-16B1-4A88-FD373309BEA4}"/>
              </a:ext>
            </a:extLst>
          </p:cNvPr>
          <p:cNvSpPr>
            <a:spLocks noGrp="1"/>
          </p:cNvSpPr>
          <p:nvPr>
            <p:ph sz="half" idx="2"/>
          </p:nvPr>
        </p:nvSpPr>
        <p:spPr/>
        <p:txBody>
          <a:bodyPr>
            <a:normAutofit/>
          </a:bodyPr>
          <a:lstStyle/>
          <a:p>
            <a:r>
              <a:rPr lang="en-US" dirty="0"/>
              <a:t>TRANSACTION TAX GROUP</a:t>
            </a:r>
          </a:p>
          <a:p>
            <a:pPr lvl="1"/>
            <a:r>
              <a:rPr lang="en-US" dirty="0"/>
              <a:t>Sales/Use and Miscellaneous Tax Audits</a:t>
            </a:r>
          </a:p>
          <a:p>
            <a:pPr lvl="1"/>
            <a:r>
              <a:rPr lang="en-US" dirty="0"/>
              <a:t>IFTA/IRP/Motor Fuel Audits</a:t>
            </a:r>
          </a:p>
          <a:p>
            <a:pPr lvl="1"/>
            <a:r>
              <a:rPr lang="en-US" dirty="0"/>
              <a:t>Streamlined Sales Tax</a:t>
            </a:r>
          </a:p>
        </p:txBody>
      </p:sp>
      <p:sp>
        <p:nvSpPr>
          <p:cNvPr id="4" name="Date Placeholder 3">
            <a:extLst>
              <a:ext uri="{FF2B5EF4-FFF2-40B4-BE49-F238E27FC236}">
                <a16:creationId xmlns:a16="http://schemas.microsoft.com/office/drawing/2014/main" id="{3984CF5A-98FA-20B7-E435-05693BEBCE64}"/>
              </a:ext>
            </a:extLst>
          </p:cNvPr>
          <p:cNvSpPr>
            <a:spLocks noGrp="1"/>
          </p:cNvSpPr>
          <p:nvPr>
            <p:ph type="dt" sz="half" idx="10"/>
          </p:nvPr>
        </p:nvSpPr>
        <p:spPr/>
        <p:txBody>
          <a:bodyPr/>
          <a:lstStyle/>
          <a:p>
            <a:fld id="{DB6D0CDF-C9BC-400A-86BF-E5DE7FC7231E}" type="datetime1">
              <a:rPr lang="en-US" smtClean="0"/>
              <a:t>8/16/2023</a:t>
            </a:fld>
            <a:endParaRPr lang="en-US" dirty="0"/>
          </a:p>
        </p:txBody>
      </p:sp>
      <p:sp>
        <p:nvSpPr>
          <p:cNvPr id="5" name="Slide Number Placeholder 4">
            <a:extLst>
              <a:ext uri="{FF2B5EF4-FFF2-40B4-BE49-F238E27FC236}">
                <a16:creationId xmlns:a16="http://schemas.microsoft.com/office/drawing/2014/main" id="{3E1E373A-06A2-570C-F73C-DE981F8D8201}"/>
              </a:ext>
            </a:extLst>
          </p:cNvPr>
          <p:cNvSpPr>
            <a:spLocks noGrp="1"/>
          </p:cNvSpPr>
          <p:nvPr>
            <p:ph type="sldNum" sz="quarter" idx="12"/>
          </p:nvPr>
        </p:nvSpPr>
        <p:spPr/>
        <p:txBody>
          <a:bodyPr/>
          <a:lstStyle/>
          <a:p>
            <a:fld id="{D57F1E4F-1CFF-5643-939E-217C01CDF565}" type="slidenum">
              <a:rPr lang="en-US" smtClean="0"/>
              <a:pPr/>
              <a:t>74</a:t>
            </a:fld>
            <a:endParaRPr lang="en-US" dirty="0"/>
          </a:p>
        </p:txBody>
      </p:sp>
    </p:spTree>
    <p:extLst>
      <p:ext uri="{BB962C8B-B14F-4D97-AF65-F5344CB8AC3E}">
        <p14:creationId xmlns:p14="http://schemas.microsoft.com/office/powerpoint/2010/main" val="15970628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E1AD8E-083E-061E-4229-D92788B8EA93}"/>
              </a:ext>
            </a:extLst>
          </p:cNvPr>
          <p:cNvSpPr>
            <a:spLocks noGrp="1"/>
          </p:cNvSpPr>
          <p:nvPr>
            <p:ph type="title"/>
          </p:nvPr>
        </p:nvSpPr>
        <p:spPr>
          <a:xfrm>
            <a:off x="572879" y="710469"/>
            <a:ext cx="11029616" cy="1013800"/>
          </a:xfrm>
        </p:spPr>
        <p:txBody>
          <a:bodyPr/>
          <a:lstStyle/>
          <a:p>
            <a:r>
              <a:rPr lang="en-US" dirty="0"/>
              <a:t>FILM tax credits</a:t>
            </a:r>
          </a:p>
        </p:txBody>
      </p:sp>
      <p:sp>
        <p:nvSpPr>
          <p:cNvPr id="8" name="Content Placeholder 7">
            <a:extLst>
              <a:ext uri="{FF2B5EF4-FFF2-40B4-BE49-F238E27FC236}">
                <a16:creationId xmlns:a16="http://schemas.microsoft.com/office/drawing/2014/main" id="{551C44F8-B14C-8818-16D4-2F47059B9452}"/>
              </a:ext>
            </a:extLst>
          </p:cNvPr>
          <p:cNvSpPr>
            <a:spLocks noGrp="1"/>
          </p:cNvSpPr>
          <p:nvPr>
            <p:ph idx="1"/>
          </p:nvPr>
        </p:nvSpPr>
        <p:spPr>
          <a:xfrm>
            <a:off x="581193" y="2180497"/>
            <a:ext cx="4232348" cy="3702718"/>
          </a:xfrm>
        </p:spPr>
        <p:txBody>
          <a:bodyPr>
            <a:normAutofit/>
          </a:bodyPr>
          <a:lstStyle/>
          <a:p>
            <a:r>
              <a:rPr lang="en-US" dirty="0"/>
              <a:t>Georgia’s Film Tax Credit provides a 20% tax credit on qualified productions with an optional 10% uplift if certain criteria are met</a:t>
            </a:r>
          </a:p>
          <a:p>
            <a:r>
              <a:rPr lang="en-US" dirty="0"/>
              <a:t>Beginning January 2023 all credit must undergo a mandatory audit, either by DOR audit staff or approved 3</a:t>
            </a:r>
            <a:r>
              <a:rPr lang="en-US" baseline="30000" dirty="0"/>
              <a:t>rd</a:t>
            </a:r>
            <a:r>
              <a:rPr lang="en-US" dirty="0"/>
              <a:t> party auditors</a:t>
            </a:r>
          </a:p>
          <a:p>
            <a:r>
              <a:rPr lang="en-US" dirty="0"/>
              <a:t>DOR auditors completed 43 audits in FY23 with a staff of 9 auditors</a:t>
            </a:r>
          </a:p>
          <a:p>
            <a:endParaRPr lang="en-US" dirty="0"/>
          </a:p>
          <a:p>
            <a:endParaRPr lang="en-US" dirty="0"/>
          </a:p>
        </p:txBody>
      </p:sp>
      <p:sp>
        <p:nvSpPr>
          <p:cNvPr id="5" name="Date Placeholder 4">
            <a:extLst>
              <a:ext uri="{FF2B5EF4-FFF2-40B4-BE49-F238E27FC236}">
                <a16:creationId xmlns:a16="http://schemas.microsoft.com/office/drawing/2014/main" id="{9A7CEB33-986A-1453-EC11-73B0B331697C}"/>
              </a:ext>
            </a:extLst>
          </p:cNvPr>
          <p:cNvSpPr>
            <a:spLocks noGrp="1"/>
          </p:cNvSpPr>
          <p:nvPr>
            <p:ph type="dt" sz="half" idx="10"/>
          </p:nvPr>
        </p:nvSpPr>
        <p:spPr/>
        <p:txBody>
          <a:bodyPr/>
          <a:lstStyle/>
          <a:p>
            <a:fld id="{A1D53C65-1970-4E7A-BCE1-C3D8D50D4FFF}" type="datetime1">
              <a:rPr lang="en-US" smtClean="0"/>
              <a:t>8/16/2023</a:t>
            </a:fld>
            <a:endParaRPr lang="en-US" dirty="0"/>
          </a:p>
        </p:txBody>
      </p:sp>
      <p:sp>
        <p:nvSpPr>
          <p:cNvPr id="6" name="Slide Number Placeholder 5">
            <a:extLst>
              <a:ext uri="{FF2B5EF4-FFF2-40B4-BE49-F238E27FC236}">
                <a16:creationId xmlns:a16="http://schemas.microsoft.com/office/drawing/2014/main" id="{FAC89CCC-5389-17D1-A247-C61C30B2D3B6}"/>
              </a:ext>
            </a:extLst>
          </p:cNvPr>
          <p:cNvSpPr>
            <a:spLocks noGrp="1"/>
          </p:cNvSpPr>
          <p:nvPr>
            <p:ph type="sldNum" sz="quarter" idx="12"/>
          </p:nvPr>
        </p:nvSpPr>
        <p:spPr/>
        <p:txBody>
          <a:bodyPr/>
          <a:lstStyle/>
          <a:p>
            <a:fld id="{D57F1E4F-1CFF-5643-939E-217C01CDF565}" type="slidenum">
              <a:rPr lang="en-US" smtClean="0"/>
              <a:pPr/>
              <a:t>75</a:t>
            </a:fld>
            <a:endParaRPr lang="en-US" dirty="0"/>
          </a:p>
        </p:txBody>
      </p:sp>
      <p:pic>
        <p:nvPicPr>
          <p:cNvPr id="10" name="Picture 9" descr="Film reel and slate">
            <a:extLst>
              <a:ext uri="{FF2B5EF4-FFF2-40B4-BE49-F238E27FC236}">
                <a16:creationId xmlns:a16="http://schemas.microsoft.com/office/drawing/2014/main" id="{B0DBE938-F31B-9754-1722-B967B4A4F007}"/>
              </a:ext>
            </a:extLst>
          </p:cNvPr>
          <p:cNvPicPr>
            <a:picLocks noChangeAspect="1"/>
          </p:cNvPicPr>
          <p:nvPr/>
        </p:nvPicPr>
        <p:blipFill>
          <a:blip r:embed="rId2"/>
          <a:stretch>
            <a:fillRect/>
          </a:stretch>
        </p:blipFill>
        <p:spPr>
          <a:xfrm>
            <a:off x="5220220" y="2113470"/>
            <a:ext cx="6313297" cy="3545457"/>
          </a:xfrm>
          <a:prstGeom prst="rect">
            <a:avLst/>
          </a:prstGeom>
        </p:spPr>
      </p:pic>
    </p:spTree>
    <p:extLst>
      <p:ext uri="{BB962C8B-B14F-4D97-AF65-F5344CB8AC3E}">
        <p14:creationId xmlns:p14="http://schemas.microsoft.com/office/powerpoint/2010/main" val="14290839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9C1A-491C-91D9-EAFA-B995BC2AECBA}"/>
              </a:ext>
            </a:extLst>
          </p:cNvPr>
          <p:cNvSpPr>
            <a:spLocks noGrp="1"/>
          </p:cNvSpPr>
          <p:nvPr>
            <p:ph type="title"/>
          </p:nvPr>
        </p:nvSpPr>
        <p:spPr/>
        <p:txBody>
          <a:bodyPr/>
          <a:lstStyle/>
          <a:p>
            <a:r>
              <a:rPr lang="en-US" dirty="0"/>
              <a:t>Individual income tax</a:t>
            </a:r>
          </a:p>
        </p:txBody>
      </p:sp>
      <p:sp>
        <p:nvSpPr>
          <p:cNvPr id="3" name="Content Placeholder 2">
            <a:extLst>
              <a:ext uri="{FF2B5EF4-FFF2-40B4-BE49-F238E27FC236}">
                <a16:creationId xmlns:a16="http://schemas.microsoft.com/office/drawing/2014/main" id="{7C1602DA-53C9-50EE-63BA-AF0C3AD08850}"/>
              </a:ext>
            </a:extLst>
          </p:cNvPr>
          <p:cNvSpPr>
            <a:spLocks noGrp="1"/>
          </p:cNvSpPr>
          <p:nvPr>
            <p:ph idx="1"/>
          </p:nvPr>
        </p:nvSpPr>
        <p:spPr/>
        <p:txBody>
          <a:bodyPr>
            <a:normAutofit/>
          </a:bodyPr>
          <a:lstStyle/>
          <a:p>
            <a:r>
              <a:rPr lang="en-US" dirty="0"/>
              <a:t>For FY23 we completed approximately 73k audits and collected $14M</a:t>
            </a:r>
          </a:p>
          <a:p>
            <a:r>
              <a:rPr lang="en-US" dirty="0"/>
              <a:t>Audits conducted by Individual Income Tax Unit utilize tax software and IRS leads to generate audits</a:t>
            </a:r>
          </a:p>
          <a:p>
            <a:pPr lvl="1"/>
            <a:r>
              <a:rPr lang="en-US" b="1" dirty="0"/>
              <a:t>EOAD </a:t>
            </a:r>
            <a:r>
              <a:rPr lang="en-US" dirty="0"/>
              <a:t>(Examination Operational Automation Database)- Audit performed by IRS, as a result additional tax is due to Georgia</a:t>
            </a:r>
          </a:p>
          <a:p>
            <a:pPr lvl="1"/>
            <a:r>
              <a:rPr lang="en-US" b="1" dirty="0"/>
              <a:t>CP-2000</a:t>
            </a:r>
            <a:r>
              <a:rPr lang="en-US" dirty="0"/>
              <a:t> Audits- Billings performed by IRS based on missing income i.e., W-2, 1099, 1099R</a:t>
            </a:r>
          </a:p>
          <a:p>
            <a:pPr lvl="1"/>
            <a:r>
              <a:rPr lang="en-US" b="1" dirty="0"/>
              <a:t>CAA </a:t>
            </a:r>
            <a:r>
              <a:rPr lang="en-US" dirty="0"/>
              <a:t>(Computer Assisted Audits) Audits generated from matching data between the IRS and the State of Georgia </a:t>
            </a:r>
          </a:p>
          <a:p>
            <a:pPr lvl="1"/>
            <a:r>
              <a:rPr lang="en-US" b="1" dirty="0"/>
              <a:t>Delinquents</a:t>
            </a:r>
            <a:r>
              <a:rPr lang="en-US" dirty="0"/>
              <a:t> – Audits generated from matching data from the IRS and the State of Georgia (Taxpayers who have filed Federal Returns but not Georgia Returns).</a:t>
            </a:r>
          </a:p>
          <a:p>
            <a:pPr lvl="1"/>
            <a:r>
              <a:rPr lang="en-US" b="1" dirty="0"/>
              <a:t>Assorted Manual Audits </a:t>
            </a:r>
            <a:r>
              <a:rPr lang="en-US" dirty="0"/>
              <a:t>(emphasis may vary year to year) Schedule C audits, Credit audits etc.</a:t>
            </a:r>
          </a:p>
          <a:p>
            <a:endParaRPr lang="en-US" dirty="0"/>
          </a:p>
        </p:txBody>
      </p:sp>
      <p:sp>
        <p:nvSpPr>
          <p:cNvPr id="4" name="Date Placeholder 3">
            <a:extLst>
              <a:ext uri="{FF2B5EF4-FFF2-40B4-BE49-F238E27FC236}">
                <a16:creationId xmlns:a16="http://schemas.microsoft.com/office/drawing/2014/main" id="{010BFD71-C066-64B9-F5CC-45441D3ACAC2}"/>
              </a:ext>
            </a:extLst>
          </p:cNvPr>
          <p:cNvSpPr>
            <a:spLocks noGrp="1"/>
          </p:cNvSpPr>
          <p:nvPr>
            <p:ph type="dt" sz="half" idx="10"/>
          </p:nvPr>
        </p:nvSpPr>
        <p:spPr/>
        <p:txBody>
          <a:bodyPr/>
          <a:lstStyle/>
          <a:p>
            <a:fld id="{DB6D0CDF-C9BC-400A-86BF-E5DE7FC7231E}" type="datetime1">
              <a:rPr lang="en-US" smtClean="0"/>
              <a:t>8/16/2023</a:t>
            </a:fld>
            <a:endParaRPr lang="en-US" dirty="0"/>
          </a:p>
        </p:txBody>
      </p:sp>
      <p:sp>
        <p:nvSpPr>
          <p:cNvPr id="5" name="Slide Number Placeholder 4">
            <a:extLst>
              <a:ext uri="{FF2B5EF4-FFF2-40B4-BE49-F238E27FC236}">
                <a16:creationId xmlns:a16="http://schemas.microsoft.com/office/drawing/2014/main" id="{D5E28443-8F86-0888-069C-E925FB616BD5}"/>
              </a:ext>
            </a:extLst>
          </p:cNvPr>
          <p:cNvSpPr>
            <a:spLocks noGrp="1"/>
          </p:cNvSpPr>
          <p:nvPr>
            <p:ph type="sldNum" sz="quarter" idx="12"/>
          </p:nvPr>
        </p:nvSpPr>
        <p:spPr/>
        <p:txBody>
          <a:bodyPr/>
          <a:lstStyle/>
          <a:p>
            <a:fld id="{D57F1E4F-1CFF-5643-939E-217C01CDF565}" type="slidenum">
              <a:rPr lang="en-US" smtClean="0"/>
              <a:pPr/>
              <a:t>76</a:t>
            </a:fld>
            <a:endParaRPr lang="en-US" dirty="0"/>
          </a:p>
        </p:txBody>
      </p:sp>
    </p:spTree>
    <p:extLst>
      <p:ext uri="{BB962C8B-B14F-4D97-AF65-F5344CB8AC3E}">
        <p14:creationId xmlns:p14="http://schemas.microsoft.com/office/powerpoint/2010/main" val="11597635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5479-FF90-F286-5FC5-89D3E4F1B3A6}"/>
              </a:ext>
            </a:extLst>
          </p:cNvPr>
          <p:cNvSpPr>
            <a:spLocks noGrp="1"/>
          </p:cNvSpPr>
          <p:nvPr>
            <p:ph type="title"/>
          </p:nvPr>
        </p:nvSpPr>
        <p:spPr/>
        <p:txBody>
          <a:bodyPr/>
          <a:lstStyle/>
          <a:p>
            <a:r>
              <a:rPr lang="en-US" dirty="0"/>
              <a:t>Business income tax</a:t>
            </a:r>
          </a:p>
        </p:txBody>
      </p:sp>
      <p:sp>
        <p:nvSpPr>
          <p:cNvPr id="3" name="Content Placeholder 2">
            <a:extLst>
              <a:ext uri="{FF2B5EF4-FFF2-40B4-BE49-F238E27FC236}">
                <a16:creationId xmlns:a16="http://schemas.microsoft.com/office/drawing/2014/main" id="{3C77E4FA-FE03-3E1B-1162-D78BB815FEB5}"/>
              </a:ext>
            </a:extLst>
          </p:cNvPr>
          <p:cNvSpPr>
            <a:spLocks noGrp="1"/>
          </p:cNvSpPr>
          <p:nvPr>
            <p:ph idx="1"/>
          </p:nvPr>
        </p:nvSpPr>
        <p:spPr/>
        <p:txBody>
          <a:bodyPr/>
          <a:lstStyle/>
          <a:p>
            <a:r>
              <a:rPr lang="en-US" dirty="0"/>
              <a:t>Two teams, one in-state and one out-of-state</a:t>
            </a:r>
          </a:p>
          <a:p>
            <a:r>
              <a:rPr lang="en-US" dirty="0"/>
              <a:t>Out-of-State Corporate Team is comprised of  7 Auditors and 1 Audit Manager operating out of 6 states conducting corporate audits some of which are collaborative audits with MTC</a:t>
            </a:r>
          </a:p>
          <a:p>
            <a:r>
              <a:rPr lang="en-US" dirty="0"/>
              <a:t>In-State Corporate Team is comprised of 7 Auditors and 1 Audit Manager conducting Georgia-based corporate audits</a:t>
            </a:r>
          </a:p>
          <a:p>
            <a:r>
              <a:rPr lang="en-US" dirty="0"/>
              <a:t>Audits Corporate and Pass-Through Entity Income Tax and Non-Resident Withholding Tax</a:t>
            </a:r>
          </a:p>
          <a:p>
            <a:r>
              <a:rPr lang="en-US" dirty="0"/>
              <a:t>Completed 2,124 audits in FY23 with $136M in collections</a:t>
            </a:r>
          </a:p>
          <a:p>
            <a:endParaRPr lang="en-US" dirty="0"/>
          </a:p>
        </p:txBody>
      </p:sp>
      <p:sp>
        <p:nvSpPr>
          <p:cNvPr id="4" name="Date Placeholder 3">
            <a:extLst>
              <a:ext uri="{FF2B5EF4-FFF2-40B4-BE49-F238E27FC236}">
                <a16:creationId xmlns:a16="http://schemas.microsoft.com/office/drawing/2014/main" id="{9E53495A-29A7-33AC-BCB4-EFC14332F5A0}"/>
              </a:ext>
            </a:extLst>
          </p:cNvPr>
          <p:cNvSpPr>
            <a:spLocks noGrp="1"/>
          </p:cNvSpPr>
          <p:nvPr>
            <p:ph type="dt" sz="half" idx="10"/>
          </p:nvPr>
        </p:nvSpPr>
        <p:spPr/>
        <p:txBody>
          <a:bodyPr/>
          <a:lstStyle/>
          <a:p>
            <a:fld id="{DB6D0CDF-C9BC-400A-86BF-E5DE7FC7231E}" type="datetime1">
              <a:rPr lang="en-US" smtClean="0"/>
              <a:t>8/16/2023</a:t>
            </a:fld>
            <a:endParaRPr lang="en-US" dirty="0"/>
          </a:p>
        </p:txBody>
      </p:sp>
      <p:sp>
        <p:nvSpPr>
          <p:cNvPr id="5" name="Slide Number Placeholder 4">
            <a:extLst>
              <a:ext uri="{FF2B5EF4-FFF2-40B4-BE49-F238E27FC236}">
                <a16:creationId xmlns:a16="http://schemas.microsoft.com/office/drawing/2014/main" id="{74472C1A-5B0B-C531-F91B-660EFDF7B013}"/>
              </a:ext>
            </a:extLst>
          </p:cNvPr>
          <p:cNvSpPr>
            <a:spLocks noGrp="1"/>
          </p:cNvSpPr>
          <p:nvPr>
            <p:ph type="sldNum" sz="quarter" idx="12"/>
          </p:nvPr>
        </p:nvSpPr>
        <p:spPr/>
        <p:txBody>
          <a:bodyPr/>
          <a:lstStyle/>
          <a:p>
            <a:fld id="{D57F1E4F-1CFF-5643-939E-217C01CDF565}" type="slidenum">
              <a:rPr lang="en-US" smtClean="0"/>
              <a:pPr/>
              <a:t>77</a:t>
            </a:fld>
            <a:endParaRPr lang="en-US" dirty="0"/>
          </a:p>
        </p:txBody>
      </p:sp>
    </p:spTree>
    <p:extLst>
      <p:ext uri="{BB962C8B-B14F-4D97-AF65-F5344CB8AC3E}">
        <p14:creationId xmlns:p14="http://schemas.microsoft.com/office/powerpoint/2010/main" val="41823402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A6F6-D1DD-F81D-CDF3-2E7A5D115FF0}"/>
              </a:ext>
            </a:extLst>
          </p:cNvPr>
          <p:cNvSpPr>
            <a:spLocks noGrp="1"/>
          </p:cNvSpPr>
          <p:nvPr>
            <p:ph type="title"/>
          </p:nvPr>
        </p:nvSpPr>
        <p:spPr/>
        <p:txBody>
          <a:bodyPr/>
          <a:lstStyle/>
          <a:p>
            <a:r>
              <a:rPr lang="en-US" dirty="0"/>
              <a:t>Voluntary disclosures</a:t>
            </a:r>
          </a:p>
        </p:txBody>
      </p:sp>
      <p:sp>
        <p:nvSpPr>
          <p:cNvPr id="3" name="Content Placeholder 2">
            <a:extLst>
              <a:ext uri="{FF2B5EF4-FFF2-40B4-BE49-F238E27FC236}">
                <a16:creationId xmlns:a16="http://schemas.microsoft.com/office/drawing/2014/main" id="{DF321B47-521C-79F0-B023-F43140AC190F}"/>
              </a:ext>
            </a:extLst>
          </p:cNvPr>
          <p:cNvSpPr>
            <a:spLocks noGrp="1"/>
          </p:cNvSpPr>
          <p:nvPr>
            <p:ph idx="1"/>
          </p:nvPr>
        </p:nvSpPr>
        <p:spPr/>
        <p:txBody>
          <a:bodyPr>
            <a:normAutofit/>
          </a:bodyPr>
          <a:lstStyle/>
          <a:p>
            <a:r>
              <a:rPr lang="en-US" dirty="0"/>
              <a:t>Voluntary Compliance Program- </a:t>
            </a:r>
            <a:r>
              <a:rPr lang="en-US" b="1" dirty="0"/>
              <a:t>requirements to participate</a:t>
            </a:r>
            <a:r>
              <a:rPr lang="en-US" dirty="0"/>
              <a:t>:</a:t>
            </a:r>
          </a:p>
          <a:p>
            <a:pPr lvl="1"/>
            <a:r>
              <a:rPr lang="en-US" dirty="0"/>
              <a:t>1) No prior DOR Contact </a:t>
            </a:r>
          </a:p>
          <a:p>
            <a:pPr lvl="1"/>
            <a:r>
              <a:rPr lang="en-US" dirty="0"/>
              <a:t>2) Current with all other DOR obligations and filings </a:t>
            </a:r>
          </a:p>
          <a:p>
            <a:pPr lvl="1"/>
            <a:r>
              <a:rPr lang="en-US" dirty="0"/>
              <a:t> 3) Filing of required returns and payment of interest and tax within VDA terms</a:t>
            </a:r>
          </a:p>
          <a:p>
            <a:r>
              <a:rPr lang="en-US" dirty="0"/>
              <a:t>VDA program generated $35M in tax revenues in FY23</a:t>
            </a:r>
          </a:p>
          <a:p>
            <a:r>
              <a:rPr lang="en-US" dirty="0">
                <a:hlinkClick r:id="rId2"/>
              </a:rPr>
              <a:t>Voluntary Disclosure Agreements | Georgia Department of Revenue</a:t>
            </a:r>
            <a:endParaRPr lang="en-US" dirty="0"/>
          </a:p>
          <a:p>
            <a:r>
              <a:rPr lang="en-US" dirty="0"/>
              <a:t>vda@dor.ga.gov</a:t>
            </a:r>
          </a:p>
        </p:txBody>
      </p:sp>
      <p:sp>
        <p:nvSpPr>
          <p:cNvPr id="4" name="Date Placeholder 3">
            <a:extLst>
              <a:ext uri="{FF2B5EF4-FFF2-40B4-BE49-F238E27FC236}">
                <a16:creationId xmlns:a16="http://schemas.microsoft.com/office/drawing/2014/main" id="{15FF66F3-A3C5-A752-EDF0-096316729BE6}"/>
              </a:ext>
            </a:extLst>
          </p:cNvPr>
          <p:cNvSpPr>
            <a:spLocks noGrp="1"/>
          </p:cNvSpPr>
          <p:nvPr>
            <p:ph type="dt" sz="half" idx="10"/>
          </p:nvPr>
        </p:nvSpPr>
        <p:spPr/>
        <p:txBody>
          <a:bodyPr/>
          <a:lstStyle/>
          <a:p>
            <a:fld id="{DB6D0CDF-C9BC-400A-86BF-E5DE7FC7231E}" type="datetime1">
              <a:rPr lang="en-US" smtClean="0"/>
              <a:t>8/16/2023</a:t>
            </a:fld>
            <a:endParaRPr lang="en-US" dirty="0"/>
          </a:p>
        </p:txBody>
      </p:sp>
      <p:sp>
        <p:nvSpPr>
          <p:cNvPr id="5" name="Slide Number Placeholder 4">
            <a:extLst>
              <a:ext uri="{FF2B5EF4-FFF2-40B4-BE49-F238E27FC236}">
                <a16:creationId xmlns:a16="http://schemas.microsoft.com/office/drawing/2014/main" id="{3EF75111-96FC-3D53-5E72-1059D1B76C61}"/>
              </a:ext>
            </a:extLst>
          </p:cNvPr>
          <p:cNvSpPr>
            <a:spLocks noGrp="1"/>
          </p:cNvSpPr>
          <p:nvPr>
            <p:ph type="sldNum" sz="quarter" idx="12"/>
          </p:nvPr>
        </p:nvSpPr>
        <p:spPr/>
        <p:txBody>
          <a:bodyPr/>
          <a:lstStyle/>
          <a:p>
            <a:fld id="{D57F1E4F-1CFF-5643-939E-217C01CDF565}" type="slidenum">
              <a:rPr lang="en-US" smtClean="0"/>
              <a:pPr/>
              <a:t>78</a:t>
            </a:fld>
            <a:endParaRPr lang="en-US" dirty="0"/>
          </a:p>
        </p:txBody>
      </p:sp>
    </p:spTree>
    <p:extLst>
      <p:ext uri="{BB962C8B-B14F-4D97-AF65-F5344CB8AC3E}">
        <p14:creationId xmlns:p14="http://schemas.microsoft.com/office/powerpoint/2010/main" val="4206719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5A795-CA28-CFA8-7892-50DAFA198AD7}"/>
              </a:ext>
            </a:extLst>
          </p:cNvPr>
          <p:cNvSpPr>
            <a:spLocks noGrp="1"/>
          </p:cNvSpPr>
          <p:nvPr>
            <p:ph type="title"/>
          </p:nvPr>
        </p:nvSpPr>
        <p:spPr/>
        <p:txBody>
          <a:bodyPr/>
          <a:lstStyle/>
          <a:p>
            <a:r>
              <a:rPr lang="en-US" dirty="0"/>
              <a:t>Sales &amp; use taxes</a:t>
            </a:r>
          </a:p>
        </p:txBody>
      </p:sp>
      <p:sp>
        <p:nvSpPr>
          <p:cNvPr id="3" name="Content Placeholder 2">
            <a:extLst>
              <a:ext uri="{FF2B5EF4-FFF2-40B4-BE49-F238E27FC236}">
                <a16:creationId xmlns:a16="http://schemas.microsoft.com/office/drawing/2014/main" id="{2BD85AF5-42C7-E592-700B-69EA6BDF9709}"/>
              </a:ext>
            </a:extLst>
          </p:cNvPr>
          <p:cNvSpPr>
            <a:spLocks noGrp="1"/>
          </p:cNvSpPr>
          <p:nvPr>
            <p:ph idx="1"/>
          </p:nvPr>
        </p:nvSpPr>
        <p:spPr>
          <a:xfrm>
            <a:off x="5243639" y="2180496"/>
            <a:ext cx="6367168" cy="3896623"/>
          </a:xfrm>
        </p:spPr>
        <p:txBody>
          <a:bodyPr>
            <a:normAutofit/>
          </a:bodyPr>
          <a:lstStyle/>
          <a:p>
            <a:r>
              <a:rPr lang="en-US" dirty="0"/>
              <a:t>Primarily audits sales and use tax, but also audits transportation service tax, prepaid wireless 911 fee, fireworks excise tax, state hotel/motel fee, and adult entertainment tax</a:t>
            </a:r>
          </a:p>
          <a:p>
            <a:r>
              <a:rPr lang="en-US" dirty="0"/>
              <a:t>Conducts reviews of withholding as part of sales tax audits</a:t>
            </a:r>
          </a:p>
          <a:p>
            <a:r>
              <a:rPr lang="en-US" dirty="0"/>
              <a:t>5 teams – one based at Century Center, one in regional offices throughout the state, and 3 out-of-state teams distributed throughout the country</a:t>
            </a:r>
          </a:p>
          <a:p>
            <a:r>
              <a:rPr lang="en-US" dirty="0"/>
              <a:t>Completed 803 audits in FY23 with collections of $75M</a:t>
            </a:r>
          </a:p>
          <a:p>
            <a:r>
              <a:rPr lang="en-US" dirty="0"/>
              <a:t>46 auditors total</a:t>
            </a:r>
          </a:p>
          <a:p>
            <a:pPr lvl="1"/>
            <a:r>
              <a:rPr lang="en-US" dirty="0"/>
              <a:t>22 In-state</a:t>
            </a:r>
          </a:p>
          <a:p>
            <a:pPr lvl="1"/>
            <a:r>
              <a:rPr lang="en-US" dirty="0"/>
              <a:t>24 Out-of-state</a:t>
            </a:r>
          </a:p>
        </p:txBody>
      </p:sp>
      <p:sp>
        <p:nvSpPr>
          <p:cNvPr id="4" name="Date Placeholder 3">
            <a:extLst>
              <a:ext uri="{FF2B5EF4-FFF2-40B4-BE49-F238E27FC236}">
                <a16:creationId xmlns:a16="http://schemas.microsoft.com/office/drawing/2014/main" id="{1ECAC06E-B483-AE02-2BA3-CB9620DECAF8}"/>
              </a:ext>
            </a:extLst>
          </p:cNvPr>
          <p:cNvSpPr>
            <a:spLocks noGrp="1"/>
          </p:cNvSpPr>
          <p:nvPr>
            <p:ph type="dt" sz="half" idx="10"/>
          </p:nvPr>
        </p:nvSpPr>
        <p:spPr/>
        <p:txBody>
          <a:bodyPr/>
          <a:lstStyle/>
          <a:p>
            <a:fld id="{DB6D0CDF-C9BC-400A-86BF-E5DE7FC7231E}" type="datetime1">
              <a:rPr lang="en-US" smtClean="0"/>
              <a:t>8/16/2023</a:t>
            </a:fld>
            <a:endParaRPr lang="en-US" dirty="0"/>
          </a:p>
        </p:txBody>
      </p:sp>
      <p:sp>
        <p:nvSpPr>
          <p:cNvPr id="5" name="Slide Number Placeholder 4">
            <a:extLst>
              <a:ext uri="{FF2B5EF4-FFF2-40B4-BE49-F238E27FC236}">
                <a16:creationId xmlns:a16="http://schemas.microsoft.com/office/drawing/2014/main" id="{D3C29268-BA1D-7560-25DD-31E4F93E2B21}"/>
              </a:ext>
            </a:extLst>
          </p:cNvPr>
          <p:cNvSpPr>
            <a:spLocks noGrp="1"/>
          </p:cNvSpPr>
          <p:nvPr>
            <p:ph type="sldNum" sz="quarter" idx="12"/>
          </p:nvPr>
        </p:nvSpPr>
        <p:spPr/>
        <p:txBody>
          <a:bodyPr/>
          <a:lstStyle/>
          <a:p>
            <a:fld id="{D57F1E4F-1CFF-5643-939E-217C01CDF565}" type="slidenum">
              <a:rPr lang="en-US" smtClean="0"/>
              <a:pPr/>
              <a:t>79</a:t>
            </a:fld>
            <a:endParaRPr lang="en-US" dirty="0"/>
          </a:p>
        </p:txBody>
      </p:sp>
      <p:pic>
        <p:nvPicPr>
          <p:cNvPr id="7" name="Picture 6" descr="A picture containing text&#10;&#10;Description automatically generated">
            <a:extLst>
              <a:ext uri="{FF2B5EF4-FFF2-40B4-BE49-F238E27FC236}">
                <a16:creationId xmlns:a16="http://schemas.microsoft.com/office/drawing/2014/main" id="{DD7E63B3-EBED-8479-8283-BE8B9D64387B}"/>
              </a:ext>
            </a:extLst>
          </p:cNvPr>
          <p:cNvPicPr>
            <a:picLocks noChangeAspect="1"/>
          </p:cNvPicPr>
          <p:nvPr/>
        </p:nvPicPr>
        <p:blipFill>
          <a:blip r:embed="rId2"/>
          <a:stretch>
            <a:fillRect/>
          </a:stretch>
        </p:blipFill>
        <p:spPr>
          <a:xfrm>
            <a:off x="643128" y="2124594"/>
            <a:ext cx="4322064" cy="3422904"/>
          </a:xfrm>
          <a:prstGeom prst="rect">
            <a:avLst/>
          </a:prstGeom>
        </p:spPr>
      </p:pic>
    </p:spTree>
    <p:extLst>
      <p:ext uri="{BB962C8B-B14F-4D97-AF65-F5344CB8AC3E}">
        <p14:creationId xmlns:p14="http://schemas.microsoft.com/office/powerpoint/2010/main" val="319313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31">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41" name="Rectangle 33">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5B70F57-AD52-CF94-ED26-0A413EB8E924}"/>
              </a:ext>
            </a:extLst>
          </p:cNvPr>
          <p:cNvSpPr>
            <a:spLocks noGrp="1"/>
          </p:cNvSpPr>
          <p:nvPr>
            <p:ph type="title"/>
          </p:nvPr>
        </p:nvSpPr>
        <p:spPr>
          <a:xfrm>
            <a:off x="8206154" y="1044356"/>
            <a:ext cx="3563815" cy="3304800"/>
          </a:xfrm>
        </p:spPr>
        <p:txBody>
          <a:bodyPr vert="horz" lIns="91440" tIns="45720" rIns="91440" bIns="45720" rtlCol="0" anchor="b">
            <a:normAutofit/>
          </a:bodyPr>
          <a:lstStyle/>
          <a:p>
            <a:pPr defTabSz="457200"/>
            <a:r>
              <a:rPr lang="en-US" sz="4400" dirty="0">
                <a:solidFill>
                  <a:srgbClr val="FFFFFF"/>
                </a:solidFill>
              </a:rPr>
              <a:t>CY2022</a:t>
            </a:r>
            <a:br>
              <a:rPr lang="en-US" sz="3200" dirty="0">
                <a:solidFill>
                  <a:srgbClr val="FFFFFF"/>
                </a:solidFill>
              </a:rPr>
            </a:br>
            <a:br>
              <a:rPr lang="en-US" sz="3200" dirty="0">
                <a:solidFill>
                  <a:srgbClr val="FFFFFF"/>
                </a:solidFill>
              </a:rPr>
            </a:br>
            <a:endParaRPr lang="en-US" sz="3200" dirty="0">
              <a:solidFill>
                <a:srgbClr val="FFFFFF"/>
              </a:solidFill>
            </a:endParaRPr>
          </a:p>
        </p:txBody>
      </p:sp>
      <p:sp>
        <p:nvSpPr>
          <p:cNvPr id="4" name="Footer Placeholder 3">
            <a:extLst>
              <a:ext uri="{FF2B5EF4-FFF2-40B4-BE49-F238E27FC236}">
                <a16:creationId xmlns:a16="http://schemas.microsoft.com/office/drawing/2014/main" id="{573D500F-FE12-3A82-3C70-092892963E00}"/>
              </a:ext>
            </a:extLst>
          </p:cNvPr>
          <p:cNvSpPr>
            <a:spLocks noGrp="1"/>
          </p:cNvSpPr>
          <p:nvPr>
            <p:ph type="ftr" sz="quarter" idx="11"/>
          </p:nvPr>
        </p:nvSpPr>
        <p:spPr>
          <a:xfrm>
            <a:off x="581192" y="6400800"/>
            <a:ext cx="6917210" cy="365125"/>
          </a:xfrm>
        </p:spPr>
        <p:txBody>
          <a:bodyPr vert="horz" lIns="91440" tIns="45720" rIns="91440" bIns="45720" rtlCol="0" anchor="ctr">
            <a:normAutofit/>
          </a:bodyPr>
          <a:lstStyle/>
          <a:p>
            <a:pPr defTabSz="914400">
              <a:spcAft>
                <a:spcPts val="600"/>
              </a:spcAft>
            </a:pPr>
            <a:r>
              <a:rPr lang="en-US" kern="1200" cap="all">
                <a:solidFill>
                  <a:schemeClr val="accent1">
                    <a:lumMod val="75000"/>
                    <a:lumOff val="25000"/>
                  </a:schemeClr>
                </a:solidFill>
                <a:latin typeface="+mn-lt"/>
                <a:ea typeface="+mn-ea"/>
                <a:cs typeface="+mn-cs"/>
              </a:rPr>
              <a:t>Department</a:t>
            </a:r>
            <a:r>
              <a:rPr lang="en-US" i="1" kern="1200" cap="all">
                <a:solidFill>
                  <a:schemeClr val="accent1">
                    <a:lumMod val="75000"/>
                    <a:lumOff val="25000"/>
                  </a:schemeClr>
                </a:solidFill>
                <a:latin typeface="+mn-lt"/>
                <a:ea typeface="+mn-ea"/>
                <a:cs typeface="+mn-cs"/>
              </a:rPr>
              <a:t> of </a:t>
            </a:r>
            <a:r>
              <a:rPr lang="en-US" kern="1200" cap="all">
                <a:solidFill>
                  <a:schemeClr val="accent1">
                    <a:lumMod val="75000"/>
                    <a:lumOff val="25000"/>
                  </a:schemeClr>
                </a:solidFill>
                <a:latin typeface="+mn-lt"/>
                <a:ea typeface="+mn-ea"/>
                <a:cs typeface="+mn-cs"/>
              </a:rPr>
              <a:t>Revenue</a:t>
            </a:r>
          </a:p>
        </p:txBody>
      </p:sp>
      <p:sp>
        <p:nvSpPr>
          <p:cNvPr id="5" name="Slide Number Placeholder 4">
            <a:extLst>
              <a:ext uri="{FF2B5EF4-FFF2-40B4-BE49-F238E27FC236}">
                <a16:creationId xmlns:a16="http://schemas.microsoft.com/office/drawing/2014/main" id="{BA2615B4-B1FE-5A7D-3AE0-196CC5F038AB}"/>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mtClean="0">
                <a:solidFill>
                  <a:schemeClr val="accent1">
                    <a:lumMod val="75000"/>
                    <a:lumOff val="25000"/>
                  </a:schemeClr>
                </a:solidFill>
              </a:rPr>
              <a:pPr defTabSz="914400">
                <a:spcAft>
                  <a:spcPts val="600"/>
                </a:spcAft>
              </a:pPr>
              <a:t>8</a:t>
            </a:fld>
            <a:endParaRPr lang="en-US">
              <a:solidFill>
                <a:schemeClr val="accent1">
                  <a:lumMod val="75000"/>
                  <a:lumOff val="25000"/>
                </a:schemeClr>
              </a:solidFill>
            </a:endParaRPr>
          </a:p>
        </p:txBody>
      </p:sp>
      <p:pic>
        <p:nvPicPr>
          <p:cNvPr id="7" name="Picture 6">
            <a:extLst>
              <a:ext uri="{FF2B5EF4-FFF2-40B4-BE49-F238E27FC236}">
                <a16:creationId xmlns:a16="http://schemas.microsoft.com/office/drawing/2014/main" id="{41CC3873-A5AC-EDB5-A20A-7254313732CB}"/>
              </a:ext>
            </a:extLst>
          </p:cNvPr>
          <p:cNvPicPr>
            <a:picLocks noChangeAspect="1"/>
          </p:cNvPicPr>
          <p:nvPr/>
        </p:nvPicPr>
        <p:blipFill>
          <a:blip r:embed="rId2"/>
          <a:stretch>
            <a:fillRect/>
          </a:stretch>
        </p:blipFill>
        <p:spPr>
          <a:xfrm>
            <a:off x="434875" y="1233027"/>
            <a:ext cx="7429957" cy="4648409"/>
          </a:xfrm>
          <a:prstGeom prst="rect">
            <a:avLst/>
          </a:prstGeom>
        </p:spPr>
      </p:pic>
    </p:spTree>
    <p:extLst>
      <p:ext uri="{BB962C8B-B14F-4D97-AF65-F5344CB8AC3E}">
        <p14:creationId xmlns:p14="http://schemas.microsoft.com/office/powerpoint/2010/main" val="36342570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9787-24FF-059D-D303-F3DD09407C73}"/>
              </a:ext>
            </a:extLst>
          </p:cNvPr>
          <p:cNvSpPr>
            <a:spLocks noGrp="1"/>
          </p:cNvSpPr>
          <p:nvPr>
            <p:ph type="title"/>
          </p:nvPr>
        </p:nvSpPr>
        <p:spPr/>
        <p:txBody>
          <a:bodyPr/>
          <a:lstStyle/>
          <a:p>
            <a:r>
              <a:rPr lang="en-US" dirty="0" err="1"/>
              <a:t>Ifta</a:t>
            </a:r>
            <a:r>
              <a:rPr lang="en-US" dirty="0"/>
              <a:t>/</a:t>
            </a:r>
            <a:r>
              <a:rPr lang="en-US" dirty="0" err="1"/>
              <a:t>irp</a:t>
            </a:r>
            <a:r>
              <a:rPr lang="en-US" dirty="0"/>
              <a:t>/motor fuel tax</a:t>
            </a:r>
          </a:p>
        </p:txBody>
      </p:sp>
      <p:sp>
        <p:nvSpPr>
          <p:cNvPr id="3" name="Content Placeholder 2">
            <a:extLst>
              <a:ext uri="{FF2B5EF4-FFF2-40B4-BE49-F238E27FC236}">
                <a16:creationId xmlns:a16="http://schemas.microsoft.com/office/drawing/2014/main" id="{DC070407-A72B-29E9-5129-396E6E492539}"/>
              </a:ext>
            </a:extLst>
          </p:cNvPr>
          <p:cNvSpPr>
            <a:spLocks noGrp="1"/>
          </p:cNvSpPr>
          <p:nvPr>
            <p:ph idx="1"/>
          </p:nvPr>
        </p:nvSpPr>
        <p:spPr>
          <a:xfrm>
            <a:off x="581192" y="2180496"/>
            <a:ext cx="5104713" cy="3678303"/>
          </a:xfrm>
        </p:spPr>
        <p:txBody>
          <a:bodyPr/>
          <a:lstStyle/>
          <a:p>
            <a:r>
              <a:rPr lang="en-US" dirty="0"/>
              <a:t>IFTA and IRP agreements require us to audit a minimum of 3% of the registrations in the state</a:t>
            </a:r>
          </a:p>
          <a:p>
            <a:r>
              <a:rPr lang="en-US" dirty="0"/>
              <a:t>Completed 758 audits in FY23 with collections of $580k</a:t>
            </a:r>
          </a:p>
          <a:p>
            <a:r>
              <a:rPr lang="en-US" dirty="0"/>
              <a:t>21 auditors</a:t>
            </a:r>
          </a:p>
          <a:p>
            <a:endParaRPr lang="en-US" dirty="0"/>
          </a:p>
          <a:p>
            <a:endParaRPr lang="en-US" dirty="0"/>
          </a:p>
        </p:txBody>
      </p:sp>
      <p:sp>
        <p:nvSpPr>
          <p:cNvPr id="4" name="Date Placeholder 3">
            <a:extLst>
              <a:ext uri="{FF2B5EF4-FFF2-40B4-BE49-F238E27FC236}">
                <a16:creationId xmlns:a16="http://schemas.microsoft.com/office/drawing/2014/main" id="{F96345BC-12D0-3616-32A7-022BCDF5EF0C}"/>
              </a:ext>
            </a:extLst>
          </p:cNvPr>
          <p:cNvSpPr>
            <a:spLocks noGrp="1"/>
          </p:cNvSpPr>
          <p:nvPr>
            <p:ph type="dt" sz="half" idx="10"/>
          </p:nvPr>
        </p:nvSpPr>
        <p:spPr/>
        <p:txBody>
          <a:bodyPr/>
          <a:lstStyle/>
          <a:p>
            <a:fld id="{DB6D0CDF-C9BC-400A-86BF-E5DE7FC7231E}" type="datetime1">
              <a:rPr lang="en-US" smtClean="0"/>
              <a:t>8/16/2023</a:t>
            </a:fld>
            <a:endParaRPr lang="en-US" dirty="0"/>
          </a:p>
        </p:txBody>
      </p:sp>
      <p:sp>
        <p:nvSpPr>
          <p:cNvPr id="5" name="Slide Number Placeholder 4">
            <a:extLst>
              <a:ext uri="{FF2B5EF4-FFF2-40B4-BE49-F238E27FC236}">
                <a16:creationId xmlns:a16="http://schemas.microsoft.com/office/drawing/2014/main" id="{FB8E6D2B-B3F4-9395-BBB7-8F7F7A8E12E9}"/>
              </a:ext>
            </a:extLst>
          </p:cNvPr>
          <p:cNvSpPr>
            <a:spLocks noGrp="1"/>
          </p:cNvSpPr>
          <p:nvPr>
            <p:ph type="sldNum" sz="quarter" idx="12"/>
          </p:nvPr>
        </p:nvSpPr>
        <p:spPr/>
        <p:txBody>
          <a:bodyPr/>
          <a:lstStyle/>
          <a:p>
            <a:fld id="{D57F1E4F-1CFF-5643-939E-217C01CDF565}" type="slidenum">
              <a:rPr lang="en-US" smtClean="0"/>
              <a:pPr/>
              <a:t>80</a:t>
            </a:fld>
            <a:endParaRPr lang="en-US" dirty="0"/>
          </a:p>
        </p:txBody>
      </p:sp>
      <p:pic>
        <p:nvPicPr>
          <p:cNvPr id="7" name="Picture 6" descr="Large truck on a highway">
            <a:extLst>
              <a:ext uri="{FF2B5EF4-FFF2-40B4-BE49-F238E27FC236}">
                <a16:creationId xmlns:a16="http://schemas.microsoft.com/office/drawing/2014/main" id="{E123F256-0FE9-CE26-914B-1796DC3D0FC5}"/>
              </a:ext>
            </a:extLst>
          </p:cNvPr>
          <p:cNvPicPr>
            <a:picLocks noChangeAspect="1"/>
          </p:cNvPicPr>
          <p:nvPr/>
        </p:nvPicPr>
        <p:blipFill>
          <a:blip r:embed="rId2"/>
          <a:stretch>
            <a:fillRect/>
          </a:stretch>
        </p:blipFill>
        <p:spPr>
          <a:xfrm>
            <a:off x="6177660" y="2180496"/>
            <a:ext cx="5539092" cy="3678303"/>
          </a:xfrm>
          <a:prstGeom prst="rect">
            <a:avLst/>
          </a:prstGeom>
        </p:spPr>
      </p:pic>
    </p:spTree>
    <p:extLst>
      <p:ext uri="{BB962C8B-B14F-4D97-AF65-F5344CB8AC3E}">
        <p14:creationId xmlns:p14="http://schemas.microsoft.com/office/powerpoint/2010/main" val="13220207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0BC3-E85A-8515-5091-252AD2E2ADBC}"/>
              </a:ext>
            </a:extLst>
          </p:cNvPr>
          <p:cNvSpPr>
            <a:spLocks noGrp="1"/>
          </p:cNvSpPr>
          <p:nvPr>
            <p:ph type="title"/>
          </p:nvPr>
        </p:nvSpPr>
        <p:spPr/>
        <p:txBody>
          <a:bodyPr/>
          <a:lstStyle/>
          <a:p>
            <a:r>
              <a:rPr lang="en-US" dirty="0"/>
              <a:t>Digital Goods tax (SB56)</a:t>
            </a:r>
          </a:p>
        </p:txBody>
      </p:sp>
      <p:sp>
        <p:nvSpPr>
          <p:cNvPr id="4" name="Date Placeholder 3">
            <a:extLst>
              <a:ext uri="{FF2B5EF4-FFF2-40B4-BE49-F238E27FC236}">
                <a16:creationId xmlns:a16="http://schemas.microsoft.com/office/drawing/2014/main" id="{5041866E-1255-99F2-78DF-6D519E8F98E2}"/>
              </a:ext>
            </a:extLst>
          </p:cNvPr>
          <p:cNvSpPr>
            <a:spLocks noGrp="1"/>
          </p:cNvSpPr>
          <p:nvPr>
            <p:ph type="dt" sz="half" idx="10"/>
          </p:nvPr>
        </p:nvSpPr>
        <p:spPr/>
        <p:txBody>
          <a:bodyPr/>
          <a:lstStyle/>
          <a:p>
            <a:fld id="{DB6D0CDF-C9BC-400A-86BF-E5DE7FC7231E}" type="datetime1">
              <a:rPr lang="en-US" smtClean="0"/>
              <a:t>8/16/2023</a:t>
            </a:fld>
            <a:endParaRPr lang="en-US" dirty="0"/>
          </a:p>
        </p:txBody>
      </p:sp>
      <p:sp>
        <p:nvSpPr>
          <p:cNvPr id="5" name="Slide Number Placeholder 4">
            <a:extLst>
              <a:ext uri="{FF2B5EF4-FFF2-40B4-BE49-F238E27FC236}">
                <a16:creationId xmlns:a16="http://schemas.microsoft.com/office/drawing/2014/main" id="{033E0E95-177C-3772-2BDE-4E07DC4F8C1E}"/>
              </a:ext>
            </a:extLst>
          </p:cNvPr>
          <p:cNvSpPr>
            <a:spLocks noGrp="1"/>
          </p:cNvSpPr>
          <p:nvPr>
            <p:ph type="sldNum" sz="quarter" idx="12"/>
          </p:nvPr>
        </p:nvSpPr>
        <p:spPr/>
        <p:txBody>
          <a:bodyPr/>
          <a:lstStyle/>
          <a:p>
            <a:fld id="{D57F1E4F-1CFF-5643-939E-217C01CDF565}" type="slidenum">
              <a:rPr lang="en-US" smtClean="0"/>
              <a:pPr/>
              <a:t>81</a:t>
            </a:fld>
            <a:endParaRPr lang="en-US" dirty="0"/>
          </a:p>
        </p:txBody>
      </p:sp>
      <p:sp>
        <p:nvSpPr>
          <p:cNvPr id="6" name="TextBox 5">
            <a:extLst>
              <a:ext uri="{FF2B5EF4-FFF2-40B4-BE49-F238E27FC236}">
                <a16:creationId xmlns:a16="http://schemas.microsoft.com/office/drawing/2014/main" id="{7BADD81E-17DD-50BF-A0C8-BA629E6846A9}"/>
              </a:ext>
            </a:extLst>
          </p:cNvPr>
          <p:cNvSpPr txBox="1"/>
          <p:nvPr/>
        </p:nvSpPr>
        <p:spPr>
          <a:xfrm>
            <a:off x="501805" y="2252546"/>
            <a:ext cx="9130063" cy="923330"/>
          </a:xfrm>
          <a:prstGeom prst="rect">
            <a:avLst/>
          </a:prstGeom>
          <a:noFill/>
        </p:spPr>
        <p:txBody>
          <a:bodyPr wrap="none" rtlCol="0">
            <a:spAutoFit/>
          </a:bodyPr>
          <a:lstStyle/>
          <a:p>
            <a:pPr marL="285750" indent="-285750">
              <a:buClr>
                <a:srgbClr val="E3C475"/>
              </a:buClr>
              <a:buFont typeface="Wingdings" panose="05000000000000000000" pitchFamily="2" charset="2"/>
              <a:buChar char="§"/>
            </a:pPr>
            <a:r>
              <a:rPr lang="en-US" dirty="0"/>
              <a:t>Senate Bill 56 created a new tax on specified digital products defined in O.C.G.A. §48-8-2(11)</a:t>
            </a:r>
          </a:p>
          <a:p>
            <a:pPr>
              <a:buClr>
                <a:srgbClr val="E3C475"/>
              </a:buClr>
            </a:pPr>
            <a:r>
              <a:rPr lang="en-US" dirty="0"/>
              <a:t>									</a:t>
            </a:r>
          </a:p>
          <a:p>
            <a:pPr>
              <a:buClr>
                <a:srgbClr val="E3C475"/>
              </a:buClr>
            </a:pPr>
            <a:r>
              <a:rPr lang="en-US" dirty="0"/>
              <a:t>									Examples:</a:t>
            </a:r>
          </a:p>
        </p:txBody>
      </p:sp>
      <p:sp>
        <p:nvSpPr>
          <p:cNvPr id="7" name="TextBox 6">
            <a:extLst>
              <a:ext uri="{FF2B5EF4-FFF2-40B4-BE49-F238E27FC236}">
                <a16:creationId xmlns:a16="http://schemas.microsoft.com/office/drawing/2014/main" id="{C6235407-726D-7569-DD12-1ED342A4CD24}"/>
              </a:ext>
            </a:extLst>
          </p:cNvPr>
          <p:cNvSpPr txBox="1"/>
          <p:nvPr/>
        </p:nvSpPr>
        <p:spPr>
          <a:xfrm>
            <a:off x="1212430" y="3083339"/>
            <a:ext cx="9767140" cy="1505415"/>
          </a:xfrm>
          <a:prstGeom prst="rect">
            <a:avLst/>
          </a:prstGeom>
          <a:noFill/>
        </p:spPr>
        <p:txBody>
          <a:bodyPr wrap="square" numCol="2" rtlCol="0">
            <a:noAutofit/>
          </a:bodyPr>
          <a:lstStyle/>
          <a:p>
            <a:pPr marL="285750" indent="-285750">
              <a:buClr>
                <a:srgbClr val="E3C475"/>
              </a:buClr>
              <a:buFont typeface="Wingdings" panose="05000000000000000000" pitchFamily="2" charset="2"/>
              <a:buChar char="§"/>
            </a:pPr>
            <a:r>
              <a:rPr lang="en-US" dirty="0"/>
              <a:t>Digital audio video works</a:t>
            </a:r>
          </a:p>
          <a:p>
            <a:pPr marL="285750" indent="-285750">
              <a:buClr>
                <a:srgbClr val="E3C475"/>
              </a:buClr>
              <a:buFont typeface="Wingdings" panose="05000000000000000000" pitchFamily="2" charset="2"/>
              <a:buChar char="§"/>
            </a:pPr>
            <a:r>
              <a:rPr lang="en-US" dirty="0"/>
              <a:t>Digital audio works</a:t>
            </a:r>
          </a:p>
          <a:p>
            <a:pPr marL="285750" indent="-285750">
              <a:buClr>
                <a:srgbClr val="E3C475"/>
              </a:buClr>
              <a:buFont typeface="Wingdings" panose="05000000000000000000" pitchFamily="2" charset="2"/>
              <a:buChar char="§"/>
            </a:pPr>
            <a:r>
              <a:rPr lang="en-US" dirty="0"/>
              <a:t>Artwork</a:t>
            </a:r>
          </a:p>
          <a:p>
            <a:pPr marL="285750" indent="-285750">
              <a:buClr>
                <a:srgbClr val="E3C475"/>
              </a:buClr>
              <a:buFont typeface="Wingdings" panose="05000000000000000000" pitchFamily="2" charset="2"/>
              <a:buChar char="§"/>
            </a:pPr>
            <a:r>
              <a:rPr lang="en-US" dirty="0"/>
              <a:t>Photographs</a:t>
            </a:r>
          </a:p>
          <a:p>
            <a:pPr marL="285750" indent="-285750">
              <a:buClr>
                <a:srgbClr val="E3C475"/>
              </a:buClr>
              <a:buFont typeface="Wingdings" panose="05000000000000000000" pitchFamily="2" charset="2"/>
              <a:buChar char="§"/>
            </a:pPr>
            <a:r>
              <a:rPr lang="en-US" dirty="0"/>
              <a:t>Periodicals</a:t>
            </a:r>
          </a:p>
          <a:p>
            <a:pPr marL="285750" indent="-285750">
              <a:buClr>
                <a:srgbClr val="E3C475"/>
              </a:buClr>
              <a:buFont typeface="Wingdings" panose="05000000000000000000" pitchFamily="2" charset="2"/>
              <a:buChar char="§"/>
            </a:pPr>
            <a:r>
              <a:rPr lang="en-US" dirty="0"/>
              <a:t>Newspapers</a:t>
            </a:r>
          </a:p>
          <a:p>
            <a:pPr marL="285750" indent="-285750">
              <a:buClr>
                <a:srgbClr val="E3C475"/>
              </a:buClr>
              <a:buFont typeface="Wingdings" panose="05000000000000000000" pitchFamily="2" charset="2"/>
              <a:buChar char="§"/>
            </a:pPr>
            <a:r>
              <a:rPr lang="en-US" dirty="0"/>
              <a:t>Magazines</a:t>
            </a:r>
          </a:p>
          <a:p>
            <a:pPr marL="285750" indent="-285750">
              <a:buClr>
                <a:srgbClr val="E3C475"/>
              </a:buClr>
              <a:buFont typeface="Wingdings" panose="05000000000000000000" pitchFamily="2" charset="2"/>
              <a:buChar char="§"/>
            </a:pPr>
            <a:r>
              <a:rPr lang="en-US" dirty="0"/>
              <a:t>Video or audio greeting cards</a:t>
            </a:r>
          </a:p>
          <a:p>
            <a:pPr marL="285750" indent="-285750">
              <a:buClr>
                <a:srgbClr val="E3C475"/>
              </a:buClr>
              <a:buFont typeface="Wingdings" panose="05000000000000000000" pitchFamily="2" charset="2"/>
              <a:buChar char="§"/>
            </a:pPr>
            <a:r>
              <a:rPr lang="en-US" dirty="0"/>
              <a:t>Video Games</a:t>
            </a:r>
          </a:p>
          <a:p>
            <a:pPr marL="285750" indent="-285750">
              <a:buClr>
                <a:srgbClr val="E3C475"/>
              </a:buClr>
              <a:buFont typeface="Wingdings" panose="05000000000000000000" pitchFamily="2" charset="2"/>
              <a:buChar char="§"/>
            </a:pPr>
            <a:r>
              <a:rPr lang="en-US" dirty="0"/>
              <a:t>Electronic entertainment</a:t>
            </a:r>
          </a:p>
        </p:txBody>
      </p:sp>
      <p:sp>
        <p:nvSpPr>
          <p:cNvPr id="8" name="TextBox 7">
            <a:extLst>
              <a:ext uri="{FF2B5EF4-FFF2-40B4-BE49-F238E27FC236}">
                <a16:creationId xmlns:a16="http://schemas.microsoft.com/office/drawing/2014/main" id="{FD3E7BEF-B09F-9074-02C4-61FE16CF999C}"/>
              </a:ext>
            </a:extLst>
          </p:cNvPr>
          <p:cNvSpPr txBox="1"/>
          <p:nvPr/>
        </p:nvSpPr>
        <p:spPr>
          <a:xfrm>
            <a:off x="501805" y="4772722"/>
            <a:ext cx="6486712" cy="1295868"/>
          </a:xfrm>
          <a:prstGeom prst="rect">
            <a:avLst/>
          </a:prstGeom>
          <a:noFill/>
        </p:spPr>
        <p:txBody>
          <a:bodyPr wrap="none" rtlCol="0">
            <a:spAutoFit/>
          </a:bodyPr>
          <a:lstStyle/>
          <a:p>
            <a:pPr marL="285750" indent="-285750">
              <a:lnSpc>
                <a:spcPct val="150000"/>
              </a:lnSpc>
              <a:buClr>
                <a:srgbClr val="E3C475"/>
              </a:buClr>
              <a:buFont typeface="Wingdings" panose="05000000000000000000" pitchFamily="2" charset="2"/>
              <a:buChar char="§"/>
            </a:pPr>
            <a:r>
              <a:rPr lang="en-US" dirty="0"/>
              <a:t>Only taxable when end user receives the right of permanent use</a:t>
            </a:r>
          </a:p>
          <a:p>
            <a:pPr marL="285750" indent="-285750">
              <a:lnSpc>
                <a:spcPct val="150000"/>
              </a:lnSpc>
              <a:buClr>
                <a:srgbClr val="E3C475"/>
              </a:buClr>
              <a:buFont typeface="Wingdings" panose="05000000000000000000" pitchFamily="2" charset="2"/>
              <a:buChar char="§"/>
            </a:pPr>
            <a:r>
              <a:rPr lang="en-US" dirty="0"/>
              <a:t>Does NOT apply to subscriptions or rentals</a:t>
            </a:r>
          </a:p>
          <a:p>
            <a:pPr marL="285750" indent="-285750">
              <a:lnSpc>
                <a:spcPct val="150000"/>
              </a:lnSpc>
              <a:buClr>
                <a:srgbClr val="E3C475"/>
              </a:buClr>
              <a:buFont typeface="Wingdings" panose="05000000000000000000" pitchFamily="2" charset="2"/>
              <a:buChar char="§"/>
            </a:pPr>
            <a:r>
              <a:rPr lang="en-US" dirty="0"/>
              <a:t>Effective January 1, 2024</a:t>
            </a:r>
          </a:p>
        </p:txBody>
      </p:sp>
    </p:spTree>
    <p:extLst>
      <p:ext uri="{BB962C8B-B14F-4D97-AF65-F5344CB8AC3E}">
        <p14:creationId xmlns:p14="http://schemas.microsoft.com/office/powerpoint/2010/main" val="37846420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38BC-54EF-4DF1-8356-049536517189}"/>
              </a:ext>
            </a:extLst>
          </p:cNvPr>
          <p:cNvSpPr>
            <a:spLocks noGrp="1"/>
          </p:cNvSpPr>
          <p:nvPr>
            <p:ph type="title"/>
          </p:nvPr>
        </p:nvSpPr>
        <p:spPr/>
        <p:txBody>
          <a:bodyPr/>
          <a:lstStyle/>
          <a:p>
            <a:r>
              <a:rPr lang="en-US" dirty="0"/>
              <a:t>Questions?</a:t>
            </a:r>
          </a:p>
        </p:txBody>
      </p:sp>
      <p:pic>
        <p:nvPicPr>
          <p:cNvPr id="7" name="Content Placeholder 6" descr="3D black question marks with one yellow question mark">
            <a:extLst>
              <a:ext uri="{FF2B5EF4-FFF2-40B4-BE49-F238E27FC236}">
                <a16:creationId xmlns:a16="http://schemas.microsoft.com/office/drawing/2014/main" id="{42BCC9AA-82E9-4D8B-A009-01ED761F003E}"/>
              </a:ext>
            </a:extLst>
          </p:cNvPr>
          <p:cNvPicPr>
            <a:picLocks noGrp="1" noChangeAspect="1"/>
          </p:cNvPicPr>
          <p:nvPr>
            <p:ph idx="1"/>
          </p:nvPr>
        </p:nvPicPr>
        <p:blipFill>
          <a:blip r:embed="rId3"/>
          <a:stretch>
            <a:fillRect/>
          </a:stretch>
        </p:blipFill>
        <p:spPr>
          <a:xfrm>
            <a:off x="1059881" y="2181225"/>
            <a:ext cx="10072238" cy="3678238"/>
          </a:xfrm>
        </p:spPr>
      </p:pic>
      <p:sp>
        <p:nvSpPr>
          <p:cNvPr id="5" name="Date Placeholder 4">
            <a:extLst>
              <a:ext uri="{FF2B5EF4-FFF2-40B4-BE49-F238E27FC236}">
                <a16:creationId xmlns:a16="http://schemas.microsoft.com/office/drawing/2014/main" id="{CD35009C-0E6E-45C0-A4E2-923087ABB5B5}"/>
              </a:ext>
            </a:extLst>
          </p:cNvPr>
          <p:cNvSpPr>
            <a:spLocks noGrp="1"/>
          </p:cNvSpPr>
          <p:nvPr>
            <p:ph type="dt" sz="half" idx="10"/>
          </p:nvPr>
        </p:nvSpPr>
        <p:spPr/>
        <p:txBody>
          <a:bodyPr/>
          <a:lstStyle/>
          <a:p>
            <a:fld id="{682A2C6E-2D8D-458E-94E3-25D6F3B7AAE4}" type="datetime1">
              <a:rPr lang="en-US" smtClean="0"/>
              <a:t>8/16/2023</a:t>
            </a:fld>
            <a:endParaRPr lang="en-US" dirty="0"/>
          </a:p>
        </p:txBody>
      </p:sp>
      <p:sp>
        <p:nvSpPr>
          <p:cNvPr id="6" name="Slide Number Placeholder 5">
            <a:extLst>
              <a:ext uri="{FF2B5EF4-FFF2-40B4-BE49-F238E27FC236}">
                <a16:creationId xmlns:a16="http://schemas.microsoft.com/office/drawing/2014/main" id="{870F58C3-56C6-4F86-9931-F41085C90423}"/>
              </a:ext>
            </a:extLst>
          </p:cNvPr>
          <p:cNvSpPr>
            <a:spLocks noGrp="1"/>
          </p:cNvSpPr>
          <p:nvPr>
            <p:ph type="sldNum" sz="quarter" idx="12"/>
          </p:nvPr>
        </p:nvSpPr>
        <p:spPr/>
        <p:txBody>
          <a:bodyPr/>
          <a:lstStyle/>
          <a:p>
            <a:fld id="{D57F1E4F-1CFF-5643-939E-217C01CDF565}" type="slidenum">
              <a:rPr lang="en-US" smtClean="0"/>
              <a:pPr/>
              <a:t>82</a:t>
            </a:fld>
            <a:endParaRPr lang="en-US" dirty="0"/>
          </a:p>
        </p:txBody>
      </p:sp>
    </p:spTree>
    <p:extLst>
      <p:ext uri="{BB962C8B-B14F-4D97-AF65-F5344CB8AC3E}">
        <p14:creationId xmlns:p14="http://schemas.microsoft.com/office/powerpoint/2010/main" val="33006031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F80219C9-1FB4-433C-B36D-A42336646630}"/>
              </a:ext>
            </a:extLst>
          </p:cNvPr>
          <p:cNvSpPr>
            <a:spLocks noGrp="1"/>
          </p:cNvSpPr>
          <p:nvPr>
            <p:ph type="subTitle" idx="1"/>
          </p:nvPr>
        </p:nvSpPr>
        <p:spPr/>
        <p:txBody>
          <a:bodyPr>
            <a:normAutofit/>
          </a:bodyPr>
          <a:lstStyle/>
          <a:p>
            <a:r>
              <a:rPr lang="en-US" sz="4800" dirty="0"/>
              <a:t>Office of tax policy</a:t>
            </a:r>
          </a:p>
        </p:txBody>
      </p:sp>
    </p:spTree>
    <p:extLst>
      <p:ext uri="{BB962C8B-B14F-4D97-AF65-F5344CB8AC3E}">
        <p14:creationId xmlns:p14="http://schemas.microsoft.com/office/powerpoint/2010/main" val="196577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C1F5-7426-489C-82E2-384EBA062024}"/>
              </a:ext>
            </a:extLst>
          </p:cNvPr>
          <p:cNvSpPr>
            <a:spLocks noGrp="1"/>
          </p:cNvSpPr>
          <p:nvPr>
            <p:ph type="title"/>
          </p:nvPr>
        </p:nvSpPr>
        <p:spPr>
          <a:xfrm>
            <a:off x="581192" y="731520"/>
            <a:ext cx="11029616" cy="827649"/>
          </a:xfrm>
        </p:spPr>
        <p:txBody>
          <a:bodyPr/>
          <a:lstStyle/>
          <a:p>
            <a:r>
              <a:rPr lang="en-US" dirty="0"/>
              <a:t>Tax returns processed</a:t>
            </a:r>
          </a:p>
        </p:txBody>
      </p:sp>
      <p:sp>
        <p:nvSpPr>
          <p:cNvPr id="4" name="Footer Placeholder 3">
            <a:extLst>
              <a:ext uri="{FF2B5EF4-FFF2-40B4-BE49-F238E27FC236}">
                <a16:creationId xmlns:a16="http://schemas.microsoft.com/office/drawing/2014/main" id="{AD72BAA9-94D2-E098-C783-AAC225DB3EE6}"/>
              </a:ext>
            </a:extLst>
          </p:cNvPr>
          <p:cNvSpPr>
            <a:spLocks noGrp="1"/>
          </p:cNvSpPr>
          <p:nvPr>
            <p:ph type="ftr" sz="quarter" idx="11"/>
          </p:nvPr>
        </p:nvSpPr>
        <p:spPr/>
        <p:txBody>
          <a:bodyPr/>
          <a:lstStyle/>
          <a:p>
            <a:r>
              <a:rPr lang="en-US"/>
              <a:t>Department</a:t>
            </a:r>
            <a:r>
              <a:rPr lang="en-US" i="1"/>
              <a:t> </a:t>
            </a:r>
            <a:r>
              <a:rPr lang="en-US" i="1" cap="none"/>
              <a:t>of</a:t>
            </a:r>
            <a:r>
              <a:rPr lang="en-US" i="1"/>
              <a:t> </a:t>
            </a:r>
            <a:r>
              <a:rPr lang="en-US"/>
              <a:t>Revenue</a:t>
            </a:r>
            <a:endParaRPr lang="en-US" dirty="0"/>
          </a:p>
        </p:txBody>
      </p:sp>
      <p:sp>
        <p:nvSpPr>
          <p:cNvPr id="5" name="Slide Number Placeholder 4">
            <a:extLst>
              <a:ext uri="{FF2B5EF4-FFF2-40B4-BE49-F238E27FC236}">
                <a16:creationId xmlns:a16="http://schemas.microsoft.com/office/drawing/2014/main" id="{905A4277-DB64-209C-2B76-B1EB2D46508E}"/>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8" name="Picture 7">
            <a:extLst>
              <a:ext uri="{FF2B5EF4-FFF2-40B4-BE49-F238E27FC236}">
                <a16:creationId xmlns:a16="http://schemas.microsoft.com/office/drawing/2014/main" id="{02AB3310-0482-3F8D-5D26-B6C7E91AB650}"/>
              </a:ext>
            </a:extLst>
          </p:cNvPr>
          <p:cNvPicPr>
            <a:picLocks noChangeAspect="1"/>
          </p:cNvPicPr>
          <p:nvPr/>
        </p:nvPicPr>
        <p:blipFill>
          <a:blip r:embed="rId2"/>
          <a:stretch>
            <a:fillRect/>
          </a:stretch>
        </p:blipFill>
        <p:spPr>
          <a:xfrm>
            <a:off x="1262131" y="1946358"/>
            <a:ext cx="9697790" cy="4370584"/>
          </a:xfrm>
          <a:prstGeom prst="rect">
            <a:avLst/>
          </a:prstGeom>
        </p:spPr>
      </p:pic>
    </p:spTree>
    <p:extLst>
      <p:ext uri="{BB962C8B-B14F-4D97-AF65-F5344CB8AC3E}">
        <p14:creationId xmlns:p14="http://schemas.microsoft.com/office/powerpoint/2010/main" val="3557191800"/>
      </p:ext>
    </p:extLst>
  </p:cSld>
  <p:clrMapOvr>
    <a:masterClrMapping/>
  </p:clrMapOvr>
</p:sld>
</file>

<file path=ppt/theme/theme1.xml><?xml version="1.0" encoding="utf-8"?>
<a:theme xmlns:a="http://schemas.openxmlformats.org/drawingml/2006/main" name="Blue Header">
  <a:themeElements>
    <a:clrScheme name="DOR Color Guide">
      <a:dk1>
        <a:srgbClr val="000000"/>
      </a:dk1>
      <a:lt1>
        <a:srgbClr val="FFFFFF"/>
      </a:lt1>
      <a:dk2>
        <a:srgbClr val="103052"/>
      </a:dk2>
      <a:lt2>
        <a:srgbClr val="FFFFFF"/>
      </a:lt2>
      <a:accent1>
        <a:srgbClr val="103052"/>
      </a:accent1>
      <a:accent2>
        <a:srgbClr val="DAE8E1"/>
      </a:accent2>
      <a:accent3>
        <a:srgbClr val="E3C475"/>
      </a:accent3>
      <a:accent4>
        <a:srgbClr val="95350A"/>
      </a:accent4>
      <a:accent5>
        <a:srgbClr val="D3D3D3"/>
      </a:accent5>
      <a:accent6>
        <a:srgbClr val="FFFFFF"/>
      </a:accent6>
      <a:hlink>
        <a:srgbClr val="103052"/>
      </a:hlink>
      <a:folHlink>
        <a:srgbClr val="95350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C0B572A291DB48AED27DC490683843" ma:contentTypeVersion="3" ma:contentTypeDescription="Create a new document." ma:contentTypeScope="" ma:versionID="bcaf8a1a3025744cc70568a671cb9f43">
  <xsd:schema xmlns:xsd="http://www.w3.org/2001/XMLSchema" xmlns:xs="http://www.w3.org/2001/XMLSchema" xmlns:p="http://schemas.microsoft.com/office/2006/metadata/properties" xmlns:ns3="04037f28-615e-4e59-959d-befd34d5306f" targetNamespace="http://schemas.microsoft.com/office/2006/metadata/properties" ma:root="true" ma:fieldsID="53435940d257abe527387bebeb2ec5a6" ns3:_="">
    <xsd:import namespace="04037f28-615e-4e59-959d-befd34d5306f"/>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37f28-615e-4e59-959d-befd34d530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20483D-36F1-4D60-812A-E754C954C8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37f28-615e-4e59-959d-befd34d530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D56E9E-0057-4969-899F-4FE900221B80}">
  <ds:schemaRefs>
    <ds:schemaRef ds:uri="http://schemas.microsoft.com/sharepoint/v3/contenttype/forms"/>
  </ds:schemaRefs>
</ds:datastoreItem>
</file>

<file path=customXml/itemProps3.xml><?xml version="1.0" encoding="utf-8"?>
<ds:datastoreItem xmlns:ds="http://schemas.openxmlformats.org/officeDocument/2006/customXml" ds:itemID="{ABE36AAC-02E9-4BFB-A071-B39E1AB3D21B}">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04037f28-615e-4e59-959d-befd34d5306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46149</TotalTime>
  <Words>4662</Words>
  <Application>Microsoft Office PowerPoint</Application>
  <PresentationFormat>Widescreen</PresentationFormat>
  <Paragraphs>678</Paragraphs>
  <Slides>83</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Calibri</vt:lpstr>
      <vt:lpstr>Segoe UI</vt:lpstr>
      <vt:lpstr>Times New Roman</vt:lpstr>
      <vt:lpstr>Veranda</vt:lpstr>
      <vt:lpstr>Wingdings</vt:lpstr>
      <vt:lpstr>Wingdings 2</vt:lpstr>
      <vt:lpstr>Blue Header</vt:lpstr>
      <vt:lpstr>Georgia Society of CPAs  Tax Forum</vt:lpstr>
      <vt:lpstr>Agenda</vt:lpstr>
      <vt:lpstr>Opening Remarks</vt:lpstr>
      <vt:lpstr>Georgia special refund</vt:lpstr>
      <vt:lpstr>Georgia Special refund </vt:lpstr>
      <vt:lpstr>Georgia special refund: Using GA Individual tax identification Number (ITIN)</vt:lpstr>
      <vt:lpstr>Taxpayer Services &amp; processing division</vt:lpstr>
      <vt:lpstr>CY2022  </vt:lpstr>
      <vt:lpstr>Tax returns processed</vt:lpstr>
      <vt:lpstr>Name Change Policy</vt:lpstr>
      <vt:lpstr>PowerPoint Presentation</vt:lpstr>
      <vt:lpstr>Pass through entity update</vt:lpstr>
      <vt:lpstr>Pass through entity update</vt:lpstr>
      <vt:lpstr>Pass through entity update</vt:lpstr>
      <vt:lpstr>Pass through entity update</vt:lpstr>
      <vt:lpstr>Pass through entity update</vt:lpstr>
      <vt:lpstr>Pass through entity update</vt:lpstr>
      <vt:lpstr>PowerPoint Presentation</vt:lpstr>
      <vt:lpstr>Tax Year 2023 Changes - Pending</vt:lpstr>
      <vt:lpstr>PowerPoint Presentation</vt:lpstr>
      <vt:lpstr>Individual tax year 2023 changes</vt:lpstr>
      <vt:lpstr>Individual – proposed changes</vt:lpstr>
      <vt:lpstr>Individual tax year 2023 changes</vt:lpstr>
      <vt:lpstr>Individual Tax Year 2023 changes</vt:lpstr>
      <vt:lpstr>Other Individual Updates</vt:lpstr>
      <vt:lpstr>PowerPoint Presentation</vt:lpstr>
      <vt:lpstr>Fiduciary tax year 2023 changes</vt:lpstr>
      <vt:lpstr>Fiduciary tax year 2023 proposed changes</vt:lpstr>
      <vt:lpstr>PowerPoint Presentation</vt:lpstr>
      <vt:lpstr>Corporate Tax Year 2023 changes</vt:lpstr>
      <vt:lpstr>Corporate tax year 2023 changes</vt:lpstr>
      <vt:lpstr>Corporate tax year 2023 changes</vt:lpstr>
      <vt:lpstr>Corporate tax year 2023 changes</vt:lpstr>
      <vt:lpstr>PowerPoint Presentation</vt:lpstr>
      <vt:lpstr>partnership  - proposed changes</vt:lpstr>
      <vt:lpstr>Partnership – Schedule 7 Apportionment</vt:lpstr>
      <vt:lpstr>PowerPoint Presentation</vt:lpstr>
      <vt:lpstr>Tax Credits tax year 2023 changes</vt:lpstr>
      <vt:lpstr>Tax credits year 2023 changes</vt:lpstr>
      <vt:lpstr>Tax Credits tax year 2023 changes</vt:lpstr>
      <vt:lpstr>Tax Credits tax year 2023 changes</vt:lpstr>
      <vt:lpstr>Tax Credits tax year 2023 changes</vt:lpstr>
      <vt:lpstr>Tax Year 2024</vt:lpstr>
      <vt:lpstr>DOR Website Resources</vt:lpstr>
      <vt:lpstr>DOR Website Resources</vt:lpstr>
      <vt:lpstr>Taxpayer Services Email</vt:lpstr>
      <vt:lpstr>Taxpayer Services Contacts</vt:lpstr>
      <vt:lpstr>Management Contacts</vt:lpstr>
      <vt:lpstr>Darcy Pyle</vt:lpstr>
      <vt:lpstr>PowerPoint Presentation</vt:lpstr>
      <vt:lpstr>PowerPoint Presentation</vt:lpstr>
      <vt:lpstr>Compliance Units Overview</vt:lpstr>
      <vt:lpstr>Regional Offices</vt:lpstr>
      <vt:lpstr>Regional Offices</vt:lpstr>
      <vt:lpstr>Managers of the Regional Offices </vt:lpstr>
      <vt:lpstr>Central Collections</vt:lpstr>
      <vt:lpstr>Income tax collection section</vt:lpstr>
      <vt:lpstr>lottery</vt:lpstr>
      <vt:lpstr>Compliance project team</vt:lpstr>
      <vt:lpstr>Office of the Director</vt:lpstr>
      <vt:lpstr>Collection initiatives</vt:lpstr>
      <vt:lpstr>SB201 - Financial institution data match (FIDM)</vt:lpstr>
      <vt:lpstr>Treasury offset program (TOP)</vt:lpstr>
      <vt:lpstr>Voluntary Compliance Programs (IPA)</vt:lpstr>
      <vt:lpstr>Voluntary Compliance programs (OIC)</vt:lpstr>
      <vt:lpstr>Voluntary Compliance programs (penalty waivers)</vt:lpstr>
      <vt:lpstr>More Information</vt:lpstr>
      <vt:lpstr>Questions?</vt:lpstr>
      <vt:lpstr>PowerPoint Presentation</vt:lpstr>
      <vt:lpstr>PowerPoint Presentation</vt:lpstr>
      <vt:lpstr>PowerPoint Presentation</vt:lpstr>
      <vt:lpstr>Audits division Organization</vt:lpstr>
      <vt:lpstr>What we do</vt:lpstr>
      <vt:lpstr>AUDITS OVERVIEW</vt:lpstr>
      <vt:lpstr>FILM tax credits</vt:lpstr>
      <vt:lpstr>Individual income tax</vt:lpstr>
      <vt:lpstr>Business income tax</vt:lpstr>
      <vt:lpstr>Voluntary disclosures</vt:lpstr>
      <vt:lpstr>Sales &amp; use taxes</vt:lpstr>
      <vt:lpstr>Ifta/irp/motor fuel tax</vt:lpstr>
      <vt:lpstr>Digital Goods tax (SB56)</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Moultrie, Shayla</dc:creator>
  <cp:lastModifiedBy>Don Cook</cp:lastModifiedBy>
  <cp:revision>69</cp:revision>
  <cp:lastPrinted>2022-08-19T22:31:43Z</cp:lastPrinted>
  <dcterms:created xsi:type="dcterms:W3CDTF">2020-01-14T16:45:45Z</dcterms:created>
  <dcterms:modified xsi:type="dcterms:W3CDTF">2023-08-18T17:23:06Z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0x01010037C0B572A291DB48AED27DC490683843</vt:lpwstr>
  </property>
</Properties>
</file>